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2" r:id="rId2"/>
    <p:sldId id="271" r:id="rId3"/>
    <p:sldId id="274" r:id="rId4"/>
    <p:sldId id="272" r:id="rId5"/>
    <p:sldId id="275" r:id="rId6"/>
    <p:sldId id="276" r:id="rId7"/>
    <p:sldId id="261" r:id="rId8"/>
    <p:sldId id="278" r:id="rId9"/>
    <p:sldId id="264" r:id="rId10"/>
    <p:sldId id="280" r:id="rId11"/>
    <p:sldId id="281" r:id="rId12"/>
    <p:sldId id="269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70" d="100"/>
          <a:sy n="70" d="100"/>
        </p:scale>
        <p:origin x="-181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681223874793439"/>
          <c:y val="8.7729993664298747E-2"/>
          <c:w val="0.69959609215514929"/>
          <c:h val="0.7695546837544019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  <c:pt idx="3">
                  <c:v>2028г.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8383.2999999999993</c:v>
                </c:pt>
                <c:pt idx="1">
                  <c:v>7837.6</c:v>
                </c:pt>
                <c:pt idx="2">
                  <c:v>7569.2</c:v>
                </c:pt>
                <c:pt idx="3" formatCode="0.0">
                  <c:v>7763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поступления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  <c:pt idx="3">
                  <c:v>2028г.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208.5</c:v>
                </c:pt>
                <c:pt idx="1">
                  <c:v>186.4</c:v>
                </c:pt>
                <c:pt idx="2">
                  <c:v>191.8</c:v>
                </c:pt>
                <c:pt idx="3" formatCode="0.0">
                  <c:v>197.5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Безвозмесдные поступления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  <c:pt idx="3">
                  <c:v>2028г.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14614.2</c:v>
                </c:pt>
                <c:pt idx="1">
                  <c:v>16611.5</c:v>
                </c:pt>
                <c:pt idx="2">
                  <c:v>11229.2</c:v>
                </c:pt>
                <c:pt idx="3" formatCode="General">
                  <c:v>11118</c:v>
                </c:pt>
              </c:numCache>
            </c:numRef>
          </c:val>
        </c:ser>
        <c:shape val="box"/>
        <c:axId val="151526016"/>
        <c:axId val="151536000"/>
        <c:axId val="0"/>
      </c:bar3DChart>
      <c:catAx>
        <c:axId val="151526016"/>
        <c:scaling>
          <c:orientation val="minMax"/>
        </c:scaling>
        <c:axPos val="b"/>
        <c:numFmt formatCode="General" sourceLinked="1"/>
        <c:tickLblPos val="nextTo"/>
        <c:crossAx val="151536000"/>
        <c:crosses val="autoZero"/>
        <c:auto val="1"/>
        <c:lblAlgn val="ctr"/>
        <c:lblOffset val="100"/>
      </c:catAx>
      <c:valAx>
        <c:axId val="151536000"/>
        <c:scaling>
          <c:orientation val="minMax"/>
        </c:scaling>
        <c:axPos val="l"/>
        <c:majorGridlines/>
        <c:numFmt formatCode="General" sourceLinked="1"/>
        <c:tickLblPos val="nextTo"/>
        <c:crossAx val="15152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47142023913814"/>
          <c:y val="0.31720933854791566"/>
          <c:w val="0.26052857976086452"/>
          <c:h val="0.3964891615701191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собственных доходов бюджета </a:t>
            </a:r>
            <a:r>
              <a:rPr lang="ru-RU" dirty="0" err="1" smtClean="0"/>
              <a:t>Литвиновского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сельского поселения </a:t>
            </a:r>
            <a:r>
              <a:rPr lang="ru-RU" dirty="0" smtClean="0"/>
              <a:t> </a:t>
            </a:r>
            <a:r>
              <a:rPr lang="ru-RU" dirty="0" err="1" smtClean="0"/>
              <a:t>Белокалитвинского</a:t>
            </a:r>
            <a:r>
              <a:rPr lang="ru-RU" dirty="0" smtClean="0"/>
              <a:t> района на 2026г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Литвиновскогосельского поселения в 2025 г</c:v>
                </c:pt>
              </c:strCache>
            </c:strRef>
          </c:tx>
          <c:explosion val="22"/>
          <c:dLbls>
            <c:dLbl>
              <c:idx val="3"/>
              <c:delete val="1"/>
            </c:dLbl>
            <c:dLbl>
              <c:idx val="5"/>
              <c:delete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Налоги на имущество-4772 тыс.руб.</c:v>
                </c:pt>
                <c:pt idx="1">
                  <c:v>Налог на доходы физических лиц-1760,7 тыс.руб</c:v>
                </c:pt>
                <c:pt idx="2">
                  <c:v>Налоги на совокупный доход-1287,6</c:v>
                </c:pt>
                <c:pt idx="4">
                  <c:v>Неналоговые доходы-203,7 тыс.руб</c:v>
                </c:pt>
                <c:pt idx="5">
                  <c:v>ВСЕГО-8024,0 тыс.руб.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 formatCode="0.00%">
                  <c:v>0.59499999999999997</c:v>
                </c:pt>
                <c:pt idx="1">
                  <c:v>0.22</c:v>
                </c:pt>
                <c:pt idx="2">
                  <c:v>0.16</c:v>
                </c:pt>
                <c:pt idx="4" formatCode="0.00%">
                  <c:v>2.5000000000000001E-2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6228070175438591"/>
          <c:y val="0.19926903546664768"/>
          <c:w val="0.33451685315651364"/>
          <c:h val="0.5527836776305911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rotY val="203"/>
      <c:perspective val="30"/>
    </c:view3D>
    <c:plotArea>
      <c:layout>
        <c:manualLayout>
          <c:layoutTarget val="inner"/>
          <c:xMode val="edge"/>
          <c:yMode val="edge"/>
          <c:x val="6.9362809021489932E-2"/>
          <c:y val="9.9238581666640305E-2"/>
          <c:w val="0.54248304136134473"/>
          <c:h val="0.896276329205702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explosion val="17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119F1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FF99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FF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3"/>
              <c:layout>
                <c:manualLayout>
                  <c:x val="-8.5714330336495351E-2"/>
                  <c:y val="-0.22141193107314644"/>
                </c:manualLayout>
              </c:layout>
              <c:showPercent val="1"/>
            </c:dLbl>
            <c:dLbl>
              <c:idx val="8"/>
              <c:delete val="1"/>
            </c:dLbl>
            <c:showPercent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Окружающая среда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41.929735544234944</c:v>
                </c:pt>
                <c:pt idx="1">
                  <c:v>0.98638144141584305</c:v>
                </c:pt>
                <c:pt idx="2">
                  <c:v>0</c:v>
                </c:pt>
                <c:pt idx="3">
                  <c:v>11.225670272574131</c:v>
                </c:pt>
                <c:pt idx="5">
                  <c:v>0.20295914432424753</c:v>
                </c:pt>
                <c:pt idx="6">
                  <c:v>0</c:v>
                </c:pt>
                <c:pt idx="7">
                  <c:v>38.955572243307415</c:v>
                </c:pt>
                <c:pt idx="8">
                  <c:v>0.94578961255099347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Окружающая среда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 formatCode="#,##0.00">
                  <c:v>10329.6</c:v>
                </c:pt>
                <c:pt idx="1">
                  <c:v>243</c:v>
                </c:pt>
                <c:pt idx="2">
                  <c:v>0</c:v>
                </c:pt>
                <c:pt idx="3">
                  <c:v>2765.5</c:v>
                </c:pt>
                <c:pt idx="4">
                  <c:v>1417.5</c:v>
                </c:pt>
                <c:pt idx="5">
                  <c:v>50</c:v>
                </c:pt>
                <c:pt idx="6">
                  <c:v>0</c:v>
                </c:pt>
                <c:pt idx="7" formatCode="#,##0.00">
                  <c:v>9596.9</c:v>
                </c:pt>
                <c:pt idx="8">
                  <c:v>233</c:v>
                </c:pt>
                <c:pt idx="9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404300404392162"/>
          <c:y val="5.4809780603055004E-2"/>
          <c:w val="0.29595703893401881"/>
          <c:h val="0.87157770536608004"/>
        </c:manualLayout>
      </c:layout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00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62880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2026 год и на плановый период 2027 и 2028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22" y="17780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 СЕЛЬСКОГО ПОСЕЛЕНИЯ БЕЛОКАЛИТВИНСКОГО  РАЙОНА На 2026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годов ПО РАСХОДАМ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7011300"/>
              </p:ext>
            </p:extLst>
          </p:nvPr>
        </p:nvGraphicFramePr>
        <p:xfrm>
          <a:off x="357159" y="1267307"/>
          <a:ext cx="8243970" cy="497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717"/>
                <a:gridCol w="1177711"/>
                <a:gridCol w="1177711"/>
                <a:gridCol w="1261831"/>
              </a:tblGrid>
              <a:tr h="590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8г.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16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53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2765,5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62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1417,5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62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Окружающая среда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83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24635,5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18990,2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19078,5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62068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тыс.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руб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83958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ЛИТВИНОВСКОГО сельского поселения БЕЛОКАЛИТВИНСКОГО района на 2026 год 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/>
        </p:nvGraphicFramePr>
        <p:xfrm>
          <a:off x="857224" y="1285860"/>
          <a:ext cx="814393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7572427" cy="59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14" y="392102"/>
            <a:ext cx="7614892" cy="59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ТАКОЕ БЮДЖЕТ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071810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ДОХОДЫ - это поступающие в бюджет денежные средства (налоги, административные платежи и сборы, безвозмездные поступления) РАСХОДЫ - это выплачиваемые из бюджета денежные средства (социальные выплаты населению, содержание муниципальных учреждений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БЮДЖЕТ – форма образования и расходования денежных средств, предназначенных для финансового обеспечения задач и функций органов местного самоуправления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Превышение доходов над расходами - ПРОФИЦИТ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Превышение расходов над доходами – ДЕФИЦИТ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457696" cy="188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Бюджетный процесс</a:t>
            </a: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42" cy="637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85704"/>
            <a:ext cx="900115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проекта 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 «О бюджете </a:t>
            </a:r>
            <a:r>
              <a:rPr lang="ru-RU" sz="2000" cap="none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Литвиновского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000" cap="none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Белокалитвинского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на 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2027и 2028 годов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0926939"/>
              </p:ext>
            </p:extLst>
          </p:nvPr>
        </p:nvGraphicFramePr>
        <p:xfrm>
          <a:off x="251520" y="1052736"/>
          <a:ext cx="8712968" cy="53874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2610"/>
                <a:gridCol w="1320548"/>
                <a:gridCol w="925275"/>
                <a:gridCol w="1008112"/>
                <a:gridCol w="816879"/>
                <a:gridCol w="1135324"/>
                <a:gridCol w="935791"/>
                <a:gridCol w="928429"/>
              </a:tblGrid>
              <a:tr h="576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(первоначально утвержденный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</a:tr>
              <a:tr h="1149304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 депутатов сельского поселения от 24.12.2024 № 90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23 206,0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24635,5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18990,2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19078,5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4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8591,8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7761,0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7960,5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14614,2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16 611,5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11229,2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11 118,0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23 206,0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24635,5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18990,2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19078,5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Дефицит(-), профицит (+),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4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Источники финансирования дефицита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5436" cy="1643074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бюджета </a:t>
            </a:r>
            <a:r>
              <a:rPr lang="ru-RU" sz="20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Литвиновского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сельского поселения в 2025 году  и  на 2026 год и на плановый период 2027 и 2028 годов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7507737"/>
              </p:ext>
            </p:extLst>
          </p:nvPr>
        </p:nvGraphicFramePr>
        <p:xfrm>
          <a:off x="539552" y="1628800"/>
          <a:ext cx="8229600" cy="49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768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5942292"/>
              </p:ext>
            </p:extLst>
          </p:nvPr>
        </p:nvGraphicFramePr>
        <p:xfrm>
          <a:off x="285720" y="214290"/>
          <a:ext cx="86868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0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395</Words>
  <Application>Microsoft Office PowerPoint</Application>
  <PresentationFormat>Экран (4:3)</PresentationFormat>
  <Paragraphs>128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ЧТО ТАКОЕ БЮДЖЕТ</vt:lpstr>
      <vt:lpstr>Слайд 3</vt:lpstr>
      <vt:lpstr>Бюджетный процесс</vt:lpstr>
      <vt:lpstr>Слайд 5</vt:lpstr>
      <vt:lpstr>Слайд 6</vt:lpstr>
      <vt:lpstr>Основные параметры проекта  решения «О бюджете Литвиновского  сельского поселения Белокалитвинского  района на 2026 год и на плановый период 2027и 2028 годов»</vt:lpstr>
      <vt:lpstr>Доходы бюджета Литвиновского сельского поселения в 2025 году  и  на 2026 год и на плановый период 2027 и 2028 годов</vt:lpstr>
      <vt:lpstr>Слайд 9</vt:lpstr>
      <vt:lpstr>проект бюджета ЛИТВИНОВСКОГО СЕЛЬСКОГО ПОСЕЛЕНИЯ БЕЛОКАЛИТВИНСКОГО  РАЙОНА На 2026 год и на плановый период 2027 и 2028 годов ПО РАСХОДАМ</vt:lpstr>
      <vt:lpstr>Структура расходов бюджета ЛИТВИНОВСКОГО сельского поселения БЕЛОКАЛИТВИНСКОГО района на 2026 год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RePack by SPecialiST</cp:lastModifiedBy>
  <cp:revision>136</cp:revision>
  <dcterms:created xsi:type="dcterms:W3CDTF">2017-02-28T06:13:23Z</dcterms:created>
  <dcterms:modified xsi:type="dcterms:W3CDTF">2026-01-24T08:22:52Z</dcterms:modified>
</cp:coreProperties>
</file>