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drawings/drawing9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59" r:id="rId8"/>
    <p:sldId id="260" r:id="rId9"/>
    <p:sldId id="275" r:id="rId10"/>
    <p:sldId id="261" r:id="rId11"/>
    <p:sldId id="262" r:id="rId12"/>
    <p:sldId id="263" r:id="rId13"/>
    <p:sldId id="276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9900"/>
    <a:srgbClr val="5390FF"/>
    <a:srgbClr val="AFCCFF"/>
    <a:srgbClr val="993366"/>
    <a:srgbClr val="FFFF66"/>
    <a:srgbClr val="FF4747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Office_Excel12.xlsx"/><Relationship Id="rId1" Type="http://schemas.openxmlformats.org/officeDocument/2006/relationships/themeOverride" Target="../theme/themeOverride1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Office_Excel13.xlsx"/><Relationship Id="rId1" Type="http://schemas.openxmlformats.org/officeDocument/2006/relationships/image" Target="../media/image4.jpeg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>
        <c:manualLayout>
          <c:layoutTarget val="inner"/>
          <c:xMode val="edge"/>
          <c:yMode val="edge"/>
          <c:x val="0.20185052671416337"/>
          <c:y val="2.7122322157481782E-2"/>
          <c:w val="0.76606804294548736"/>
          <c:h val="0.84726972272706258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0"/>
            <c:spPr>
              <a:solidFill>
                <a:srgbClr val="FF66CC"/>
              </a:solidFill>
              <a:ln w="22209"/>
            </c:spPr>
          </c:dPt>
          <c:dPt>
            <c:idx val="1"/>
            <c:spPr>
              <a:solidFill>
                <a:srgbClr val="5390FF"/>
              </a:solidFill>
            </c:spPr>
          </c:dPt>
          <c:dPt>
            <c:idx val="2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8.7513568462585546E-3"/>
                  <c:y val="0.39201974112210497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4571.1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1667097411510724E-2"/>
                  <c:y val="0.38518231374924639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4665.8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14571.1</c:v>
                </c:pt>
                <c:pt idx="1">
                  <c:v>14665.8</c:v>
                </c:pt>
                <c:pt idx="2">
                  <c:v>-94.7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FFCCFF"/>
            </a:solidFill>
          </c:spPr>
          <c:dPt>
            <c:idx val="1"/>
            <c:spPr>
              <a:solidFill>
                <a:srgbClr val="AFCCFF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4.4351808142818909E-2"/>
                  <c:y val="0.4187643912130705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14651.5</a:t>
                    </a:r>
                  </a:p>
                  <a:p>
                    <a:endParaRPr lang="en-US" dirty="0" smtClean="0"/>
                  </a:p>
                  <a:p>
                    <a:r>
                      <a:rPr lang="ru-RU" dirty="0" smtClean="0"/>
                      <a:t>,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1"/>
              <c:layout>
                <c:manualLayout>
                  <c:x val="1.7189651152945493E-2"/>
                  <c:y val="0.3688503094153718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en-US" dirty="0" smtClean="0"/>
                      <a:t>  14 545.2</a:t>
                    </a:r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106.3</a:t>
                    </a:r>
                  </a:p>
                  <a:p>
                    <a:endParaRPr lang="ru-RU" dirty="0"/>
                  </a:p>
                </c:rich>
              </c:tx>
              <c:showVal val="1"/>
              <c:showSerName val="1"/>
              <c:separator> </c:separator>
            </c:dLbl>
            <c:numFmt formatCode="#,##0.0" sourceLinked="0"/>
            <c:spPr>
              <a:noFill/>
              <a:ln w="25382">
                <a:noFill/>
              </a:ln>
            </c:spPr>
            <c:txPr>
              <a:bodyPr rot="-5400000" vert="horz"/>
              <a:lstStyle/>
              <a:p>
                <a:pPr>
                  <a:defRPr sz="1599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14651.5</c:v>
                </c:pt>
                <c:pt idx="1">
                  <c:v>14545.2</c:v>
                </c:pt>
                <c:pt idx="2">
                  <c:v>106.3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</c:v>
                </c:pt>
              </c:strCache>
            </c:strRef>
          </c:tx>
          <c:cat>
            <c:strRef>
              <c:f>Лист1!$A$2:$A$7</c:f>
              <c:strCache>
                <c:ptCount val="3"/>
                <c:pt idx="0">
                  <c:v>Доходы</c:v>
                </c:pt>
                <c:pt idx="1">
                  <c:v>Расходы</c:v>
                </c:pt>
                <c:pt idx="2">
                  <c:v>Дефицит/
Профицит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gapWidth val="41"/>
        <c:gapDepth val="0"/>
        <c:shape val="cylinder"/>
        <c:axId val="80310656"/>
        <c:axId val="80312192"/>
        <c:axId val="0"/>
      </c:bar3DChart>
      <c:catAx>
        <c:axId val="803106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3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0312192"/>
        <c:crosses val="autoZero"/>
        <c:auto val="1"/>
        <c:lblAlgn val="ctr"/>
        <c:lblOffset val="100"/>
      </c:catAx>
      <c:valAx>
        <c:axId val="80312192"/>
        <c:scaling>
          <c:orientation val="minMax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199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0310656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99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 w="9511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1862,4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265873.5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50000"/>
                    <a:satMod val="300000"/>
                  </a:schemeClr>
                </a:gs>
                <a:gs pos="35000">
                  <a:schemeClr val="accent4">
                    <a:tint val="37000"/>
                    <a:satMod val="300000"/>
                  </a:schemeClr>
                </a:gs>
                <a:gs pos="100000">
                  <a:schemeClr val="accent4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3758220502901353"/>
                  <c:y val="-1.269841269841270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1805,9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102377.9</c:v>
                </c:pt>
              </c:numCache>
            </c:numRef>
          </c:val>
        </c:ser>
        <c:overlap val="50"/>
        <c:axId val="89968000"/>
        <c:axId val="89977984"/>
      </c:barChart>
      <c:catAx>
        <c:axId val="89968000"/>
        <c:scaling>
          <c:orientation val="minMax"/>
        </c:scaling>
        <c:delete val="1"/>
        <c:axPos val="l"/>
        <c:numFmt formatCode="General" sourceLinked="1"/>
        <c:tickLblPos val="none"/>
        <c:crossAx val="89977984"/>
        <c:crosses val="autoZero"/>
        <c:auto val="1"/>
        <c:lblAlgn val="ctr"/>
        <c:lblOffset val="100"/>
      </c:catAx>
      <c:valAx>
        <c:axId val="89977984"/>
        <c:scaling>
          <c:orientation val="minMax"/>
        </c:scaling>
        <c:delete val="1"/>
        <c:axPos val="b"/>
        <c:numFmt formatCode="#,##0.0" sourceLinked="1"/>
        <c:tickLblPos val="none"/>
        <c:crossAx val="89968000"/>
        <c:crosses val="autoZero"/>
        <c:crossBetween val="between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11,1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11,1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04610048"/>
        <c:axId val="90227072"/>
      </c:barChart>
      <c:catAx>
        <c:axId val="104610048"/>
        <c:scaling>
          <c:orientation val="minMax"/>
        </c:scaling>
        <c:delete val="1"/>
        <c:axPos val="l"/>
        <c:numFmt formatCode="General" sourceLinked="1"/>
        <c:tickLblPos val="none"/>
        <c:crossAx val="90227072"/>
        <c:crosses val="autoZero"/>
        <c:auto val="1"/>
        <c:lblAlgn val="ctr"/>
        <c:lblOffset val="100"/>
      </c:catAx>
      <c:valAx>
        <c:axId val="90227072"/>
        <c:scaling>
          <c:orientation val="minMax"/>
        </c:scaling>
        <c:delete val="1"/>
        <c:axPos val="b"/>
        <c:numFmt formatCode="#,##0.0" sourceLinked="1"/>
        <c:tickLblPos val="none"/>
        <c:crossAx val="104610048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hade val="51000"/>
                    <a:satMod val="130000"/>
                  </a:schemeClr>
                </a:gs>
                <a:gs pos="80000">
                  <a:schemeClr val="accent6">
                    <a:shade val="93000"/>
                    <a:satMod val="130000"/>
                  </a:schemeClr>
                </a:gs>
                <a:gs pos="100000">
                  <a:schemeClr val="accent6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dirty="0" smtClean="0"/>
                      <a:t>5779,6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48733.5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50000"/>
                    <a:satMod val="300000"/>
                  </a:schemeClr>
                </a:gs>
                <a:gs pos="35000">
                  <a:schemeClr val="accent6">
                    <a:tint val="37000"/>
                    <a:satMod val="300000"/>
                  </a:schemeClr>
                </a:gs>
                <a:gs pos="100000">
                  <a:schemeClr val="accent6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6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 </a:t>
                    </a:r>
                  </a:p>
                  <a:p>
                    <a:r>
                      <a:rPr lang="ru-RU" dirty="0" smtClean="0"/>
                      <a:t>5779,6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35923.699999999997</c:v>
                </c:pt>
              </c:numCache>
            </c:numRef>
          </c:val>
        </c:ser>
        <c:overlap val="48"/>
        <c:axId val="104802176"/>
        <c:axId val="104803712"/>
      </c:barChart>
      <c:catAx>
        <c:axId val="104802176"/>
        <c:scaling>
          <c:orientation val="minMax"/>
        </c:scaling>
        <c:delete val="1"/>
        <c:axPos val="l"/>
        <c:numFmt formatCode="General" sourceLinked="1"/>
        <c:tickLblPos val="none"/>
        <c:crossAx val="104803712"/>
        <c:crosses val="autoZero"/>
        <c:auto val="1"/>
        <c:lblAlgn val="ctr"/>
        <c:lblOffset val="100"/>
      </c:catAx>
      <c:valAx>
        <c:axId val="104803712"/>
        <c:scaling>
          <c:orientation val="minMax"/>
        </c:scaling>
        <c:delete val="1"/>
        <c:axPos val="b"/>
        <c:numFmt formatCode="#,##0.0" sourceLinked="1"/>
        <c:tickLblPos val="none"/>
        <c:crossAx val="104802176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blipFill dpi="0" rotWithShape="1">
                <a:blip xmlns:r="http://schemas.openxmlformats.org/officeDocument/2006/relationships" r:embed="rId1">
                  <a:alphaModFix amt="77000"/>
                </a:blip>
                <a:srcRect/>
                <a:tile tx="0" ty="0" sx="100000" sy="100000" flip="none" algn="tl"/>
              </a:blip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en-US" dirty="0" smtClean="0"/>
                      <a:t>119.6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52899.5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Исполнено </a:t>
                    </a:r>
                    <a:r>
                      <a:rPr lang="en-US" dirty="0" smtClean="0"/>
                      <a:t>121.3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20215.599999999915</c:v>
                </c:pt>
              </c:numCache>
            </c:numRef>
          </c:val>
        </c:ser>
        <c:overlap val="50"/>
        <c:axId val="105141760"/>
        <c:axId val="105143296"/>
      </c:barChart>
      <c:catAx>
        <c:axId val="105141760"/>
        <c:scaling>
          <c:orientation val="minMax"/>
        </c:scaling>
        <c:delete val="1"/>
        <c:axPos val="l"/>
        <c:numFmt formatCode="General" sourceLinked="1"/>
        <c:tickLblPos val="none"/>
        <c:crossAx val="105143296"/>
        <c:crosses val="autoZero"/>
        <c:auto val="1"/>
        <c:lblAlgn val="ctr"/>
        <c:lblOffset val="100"/>
      </c:catAx>
      <c:valAx>
        <c:axId val="105143296"/>
        <c:scaling>
          <c:orientation val="minMax"/>
        </c:scaling>
        <c:delete val="1"/>
        <c:axPos val="b"/>
        <c:numFmt formatCode="#,##0.0" sourceLinked="1"/>
        <c:tickLblPos val="none"/>
        <c:crossAx val="105141760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2"/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1257628853498788E-2"/>
          <c:y val="7.8222321853896395E-2"/>
          <c:w val="0.95702085949666715"/>
          <c:h val="0.8435550737654066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 </a:t>
                    </a:r>
                    <a:r>
                      <a:rPr lang="ru-RU" baseline="0" dirty="0" smtClean="0"/>
                      <a:t> </a:t>
                    </a:r>
                    <a:r>
                      <a:rPr lang="en-US" baseline="0" dirty="0" smtClean="0"/>
                      <a:t>11.</a:t>
                    </a:r>
                    <a:r>
                      <a:rPr lang="ru-RU" baseline="0" smtClean="0"/>
                      <a:t>1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33883.9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solidFill>
              <a:srgbClr val="AFCC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en-US" dirty="0" smtClean="0"/>
                      <a:t>11.</a:t>
                    </a:r>
                    <a:r>
                      <a:rPr lang="ru-RU" dirty="0" smtClean="0"/>
                      <a:t>0</a:t>
                    </a:r>
                    <a:endParaRPr lang="ru-RU" dirty="0"/>
                  </a:p>
                </c:rich>
              </c:tx>
              <c:dLblPos val="inEnd"/>
            </c:dLbl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13650.3</c:v>
                </c:pt>
              </c:numCache>
            </c:numRef>
          </c:val>
        </c:ser>
        <c:overlap val="50"/>
        <c:axId val="105181952"/>
        <c:axId val="105183488"/>
      </c:barChart>
      <c:catAx>
        <c:axId val="105181952"/>
        <c:scaling>
          <c:orientation val="minMax"/>
        </c:scaling>
        <c:delete val="1"/>
        <c:axPos val="l"/>
        <c:numFmt formatCode="General" sourceLinked="1"/>
        <c:tickLblPos val="none"/>
        <c:crossAx val="105183488"/>
        <c:crosses val="autoZero"/>
        <c:auto val="1"/>
        <c:lblAlgn val="ctr"/>
        <c:lblOffset val="100"/>
      </c:catAx>
      <c:valAx>
        <c:axId val="105183488"/>
        <c:scaling>
          <c:orientation val="minMax"/>
        </c:scaling>
        <c:delete val="1"/>
        <c:axPos val="b"/>
        <c:numFmt formatCode="#,##0.0" sourceLinked="1"/>
        <c:tickLblPos val="none"/>
        <c:crossAx val="105181952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873E-2"/>
                  <c:y val="-4.497978692364912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3404,0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3404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59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200" dirty="0" smtClean="0"/>
                      <a:t>3492,8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#,##0.0">
                  <c:v>3492.8</c:v>
                </c:pt>
              </c:numCache>
            </c:numRef>
          </c:val>
        </c:ser>
        <c:shape val="cylinder"/>
        <c:axId val="90340352"/>
        <c:axId val="90354432"/>
        <c:axId val="0"/>
      </c:bar3DChart>
      <c:catAx>
        <c:axId val="90340352"/>
        <c:scaling>
          <c:orientation val="minMax"/>
        </c:scaling>
        <c:axPos val="b"/>
        <c:numFmt formatCode="General" sourceLinked="1"/>
        <c:tickLblPos val="nextTo"/>
        <c:crossAx val="90354432"/>
        <c:crosses val="autoZero"/>
        <c:auto val="1"/>
        <c:lblAlgn val="ctr"/>
        <c:lblOffset val="100"/>
      </c:catAx>
      <c:valAx>
        <c:axId val="90354432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0340352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5.3671871524533996E-2"/>
                  <c:y val="1.499347647754073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 smtClean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200" baseline="0" dirty="0" smtClean="0">
                        <a:latin typeface="Times New Roman" pitchFamily="18" charset="0"/>
                        <a:cs typeface="Times New Roman" pitchFamily="18" charset="0"/>
                      </a:rPr>
                      <a:t> 695,2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695.2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1581920903954757"/>
                  <c:y val="-2.998652461576602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Исполнено </a:t>
                    </a:r>
                    <a:r>
                      <a:rPr lang="ru-RU" sz="1600" dirty="0" smtClean="0"/>
                      <a:t>698,2</a:t>
                    </a:r>
                    <a:endParaRPr lang="en-US" sz="1600" dirty="0" smtClean="0"/>
                  </a:p>
                  <a:p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698.2</c:v>
                </c:pt>
              </c:numCache>
            </c:numRef>
          </c:val>
        </c:ser>
        <c:shape val="cylinder"/>
        <c:axId val="91151360"/>
        <c:axId val="91296512"/>
        <c:axId val="0"/>
      </c:bar3DChart>
      <c:catAx>
        <c:axId val="91151360"/>
        <c:scaling>
          <c:orientation val="minMax"/>
        </c:scaling>
        <c:axPos val="b"/>
        <c:numFmt formatCode="General" sourceLinked="1"/>
        <c:tickLblPos val="nextTo"/>
        <c:crossAx val="91296512"/>
        <c:crosses val="autoZero"/>
        <c:auto val="1"/>
        <c:lblAlgn val="ctr"/>
        <c:lblOffset val="100"/>
      </c:catAx>
      <c:valAx>
        <c:axId val="91296512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151360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Lbls>
            <c:dLbl>
              <c:idx val="0"/>
              <c:layout>
                <c:manualLayout>
                  <c:x val="2.8248142710974897E-2"/>
                  <c:y val="-3.4270313846589816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200" dirty="0">
                        <a:latin typeface="Times New Roman" pitchFamily="18" charset="0"/>
                        <a:cs typeface="Times New Roman" pitchFamily="18" charset="0"/>
                      </a:rPr>
                      <a:t>Утверждено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endParaRPr lang="ru-RU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10471,9</a:t>
                    </a:r>
                    <a:endParaRPr lang="en-US" sz="1600" dirty="0" smtClean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pPr>
                      <a:defRPr sz="1600">
                        <a:latin typeface="Times New Roman" pitchFamily="18" charset="0"/>
                        <a:cs typeface="Times New Roman" pitchFamily="18" charset="0"/>
                      </a:defRPr>
                    </a:pPr>
                    <a:endParaRPr lang="ru-RU" sz="16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numFmt formatCode="#,##0.0" sourceLinked="0"/>
              <c:spPr>
                <a:scene3d>
                  <a:camera prst="orthographicFront"/>
                  <a:lightRig rig="threePt" dir="t"/>
                </a:scene3d>
                <a:sp3d>
                  <a:bevelT/>
                </a:sp3d>
              </c:spPr>
            </c:dLbl>
            <c:numFmt formatCode="#,##0.0" sourceLinked="0"/>
            <c:spPr>
              <a:scene3d>
                <a:camera prst="orthographicFront"/>
                <a:lightRig rig="threePt" dir="t"/>
              </a:scene3d>
              <a:sp3d>
                <a:bevelT/>
              </a:sp3d>
            </c:spPr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#,##0.0">
                  <c:v>10471.9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6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dLbl>
              <c:idx val="0"/>
              <c:layout>
                <c:manualLayout>
                  <c:x val="0.16666644423684326"/>
                  <c:y val="-2.5702813412416151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Исполнено110460,4</a:t>
                    </a:r>
                    <a:r>
                      <a:rPr lang="ru-RU" sz="1600" dirty="0" smtClean="0"/>
                      <a:t>,0</a:t>
                    </a:r>
                    <a:endParaRPr lang="ru-RU" dirty="0"/>
                  </a:p>
                </c:rich>
              </c:tx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SerName val="1"/>
            <c:separator> </c:separator>
          </c:dLbls>
          <c:cat>
            <c:strRef>
              <c:f>Лист1!$A$2:$A$3</c:f>
              <c:strCache>
                <c:ptCount val="2"/>
                <c:pt idx="1">
                  <c:v>Категория 2</c:v>
                </c:pt>
              </c:strCache>
            </c:strRef>
          </c:cat>
          <c:val>
            <c:numRef>
              <c:f>Лист1!$C$2:$C$2</c:f>
              <c:numCache>
                <c:formatCode>#,##0.0</c:formatCode>
                <c:ptCount val="1"/>
                <c:pt idx="0">
                  <c:v>10460.4</c:v>
                </c:pt>
              </c:numCache>
            </c:numRef>
          </c:val>
        </c:ser>
        <c:shape val="cylinder"/>
        <c:axId val="91449984"/>
        <c:axId val="91468160"/>
        <c:axId val="0"/>
      </c:bar3DChart>
      <c:catAx>
        <c:axId val="91449984"/>
        <c:scaling>
          <c:orientation val="minMax"/>
        </c:scaling>
        <c:axPos val="b"/>
        <c:numFmt formatCode="General" sourceLinked="1"/>
        <c:tickLblPos val="nextTo"/>
        <c:crossAx val="91468160"/>
        <c:crosses val="autoZero"/>
        <c:auto val="1"/>
        <c:lblAlgn val="ctr"/>
        <c:lblOffset val="100"/>
      </c:catAx>
      <c:valAx>
        <c:axId val="9146816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1449984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180"/>
      <c:perspective val="30"/>
    </c:view3D>
    <c:plotArea>
      <c:layout>
        <c:manualLayout>
          <c:layoutTarget val="inner"/>
          <c:xMode val="edge"/>
          <c:yMode val="edge"/>
          <c:x val="7.7777777777777779E-2"/>
          <c:y val="1.3822897335807782E-2"/>
          <c:w val="0.84444444444444711"/>
          <c:h val="0.8284392931038193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2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3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4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5"/>
            <c:spPr>
              <a:gradFill rotWithShape="1">
                <a:gsLst>
                  <a:gs pos="0">
                    <a:schemeClr val="accent6">
                      <a:tint val="50000"/>
                      <a:satMod val="300000"/>
                    </a:schemeClr>
                  </a:gs>
                  <a:gs pos="35000">
                    <a:schemeClr val="accent6">
                      <a:tint val="37000"/>
                      <a:satMod val="300000"/>
                    </a:schemeClr>
                  </a:gs>
                  <a:gs pos="100000">
                    <a:schemeClr val="accent6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6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6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7"/>
            <c:spPr>
              <a:solidFill>
                <a:srgbClr val="5390FF"/>
              </a:solidFill>
            </c:spPr>
          </c:dPt>
          <c:dLbls>
            <c:dLbl>
              <c:idx val="0"/>
              <c:layout>
                <c:manualLayout>
                  <c:x val="6.3888888888888884E-2"/>
                  <c:y val="-0.2920626159851561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0100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5326,0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36.</a:t>
                    </a:r>
                    <a:r>
                      <a:rPr lang="ru-RU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1"/>
              <c:layout>
                <c:manualLayout>
                  <c:x val="-0.13194444444444581"/>
                  <c:y val="0.1079361841684266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2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208,2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1,4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2"/>
              <c:layout>
                <c:manualLayout>
                  <c:x val="-0.14027777777777778"/>
                  <c:y val="-9.947089947089958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300</a:t>
                    </a:r>
                  </a:p>
                  <a:p>
                    <a:r>
                      <a:rPr lang="ru-RU" dirty="0" smtClean="0"/>
                      <a:t>12,2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3"/>
              <c:layout>
                <c:manualLayout>
                  <c:x val="5.9722112860892414E-2"/>
                  <c:y val="0.1142860475773862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0400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1263,2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8,7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4"/>
              <c:layout>
                <c:manualLayout>
                  <c:x val="-0.11805566491688547"/>
                  <c:y val="8.253918260217468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0</a:t>
                    </a:r>
                    <a:r>
                      <a:rPr lang="ru-RU" b="1" dirty="0" smtClean="0"/>
                      <a:t>500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1805,9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12,4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0.22222222222222221"/>
                  <c:y val="-2.9629629629629738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0800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5779,6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39,7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6"/>
              <c:layout>
                <c:manualLayout>
                  <c:x val="0.23888888888888898"/>
                  <c:y val="4.656067991501063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/>
                      <a:t>1</a:t>
                    </a:r>
                    <a:r>
                      <a:rPr lang="ru-RU" b="1" dirty="0" smtClean="0"/>
                      <a:t>0</a:t>
                    </a:r>
                    <a:r>
                      <a:rPr lang="en-US" b="1" dirty="0" smtClean="0"/>
                      <a:t>00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128,0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0.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7"/>
              <c:layout>
                <c:manualLayout>
                  <c:x val="0.13055555555555537"/>
                  <c:y val="9.3121359830021247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1100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11.</a:t>
                    </a:r>
                    <a:r>
                      <a:rPr lang="ru-RU" dirty="0" smtClean="0"/>
                      <a:t>0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0,1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8"/>
              <c:layout>
                <c:manualLayout>
                  <c:x val="3.6111111111111212E-2"/>
                  <c:y val="8.888862225635120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0705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11.</a:t>
                    </a:r>
                    <a:r>
                      <a:rPr lang="ru-RU" dirty="0" smtClean="0"/>
                      <a:t>1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</a:t>
                    </a:r>
                    <a:r>
                      <a:rPr lang="ru-RU" dirty="0" smtClean="0"/>
                      <a:t>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showCatName val="1"/>
              <c:showPercent val="1"/>
              <c:separator>
</c:separator>
            </c:dLbl>
            <c:dLbl>
              <c:idx val="9"/>
              <c:layout>
                <c:manualLayout>
                  <c:x val="-0.20972222222222298"/>
                  <c:y val="8.8888622256351205E-2"/>
                </c:manualLayout>
              </c:layout>
              <c:dLblPos val="bestFit"/>
              <c:showVal val="1"/>
              <c:showCatName val="1"/>
              <c:showPercent val="1"/>
              <c:separator>
</c:separator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CatName val="1"/>
            <c:showPercent val="1"/>
            <c:separator>
</c:separator>
            <c:showLeaderLines val="1"/>
          </c:dLbls>
          <c:cat>
            <c:strRef>
              <c:f>Лист1!$A$2:$A$11</c:f>
              <c:strCache>
                <c:ptCount val="9"/>
                <c:pt idx="0">
                  <c:v>0100</c:v>
                </c:pt>
                <c:pt idx="1">
                  <c:v>0200</c:v>
                </c:pt>
                <c:pt idx="2">
                  <c:v>0300</c:v>
                </c:pt>
                <c:pt idx="3">
                  <c:v>0400</c:v>
                </c:pt>
                <c:pt idx="4">
                  <c:v>0500</c:v>
                </c:pt>
                <c:pt idx="5">
                  <c:v>0800</c:v>
                </c:pt>
                <c:pt idx="6">
                  <c:v>1000</c:v>
                </c:pt>
                <c:pt idx="7">
                  <c:v>1100</c:v>
                </c:pt>
                <c:pt idx="8">
                  <c:v>0705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5326</c:v>
                </c:pt>
                <c:pt idx="1">
                  <c:v>208.2</c:v>
                </c:pt>
                <c:pt idx="2">
                  <c:v>12.2</c:v>
                </c:pt>
                <c:pt idx="3">
                  <c:v>1263.2</c:v>
                </c:pt>
                <c:pt idx="4">
                  <c:v>1805.9</c:v>
                </c:pt>
                <c:pt idx="5">
                  <c:v>5779.6</c:v>
                </c:pt>
                <c:pt idx="6">
                  <c:v>128</c:v>
                </c:pt>
                <c:pt idx="7">
                  <c:v>11</c:v>
                </c:pt>
                <c:pt idx="8">
                  <c:v>11.1</c:v>
                </c:pt>
              </c:numCache>
            </c:numRef>
          </c:val>
        </c:ser>
      </c:pie3DChart>
      <c:spPr>
        <a:noFill/>
        <a:ln w="25399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"/>
          <c:y val="0.18791681809004646"/>
          <c:w val="0.95794514626178828"/>
          <c:h val="0.8078395796206464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5378,5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99177.7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dPt>
            <c:idx val="0"/>
            <c:spPr>
              <a:gradFill flip="none"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5400000" scaled="1"/>
                <a:tileRect/>
              </a:gradFill>
              <a:ln w="9529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5326,0</a:t>
                    </a:r>
                    <a:endParaRPr lang="ru-RU" dirty="0"/>
                  </a:p>
                </c:rich>
              </c:tx>
              <c:dLblPos val="inEnd"/>
              <c:showVal val="1"/>
              <c:showSerName val="1"/>
              <c:separator>
</c:separator>
            </c:dLbl>
            <c:numFmt formatCode="#,##0.0" sourceLinked="0"/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58348.2</c:v>
                </c:pt>
              </c:numCache>
            </c:numRef>
          </c:val>
        </c:ser>
        <c:overlap val="50"/>
        <c:axId val="93369472"/>
        <c:axId val="93371008"/>
      </c:barChart>
      <c:catAx>
        <c:axId val="93369472"/>
        <c:scaling>
          <c:orientation val="minMax"/>
        </c:scaling>
        <c:delete val="1"/>
        <c:axPos val="l"/>
        <c:numFmt formatCode="General" sourceLinked="1"/>
        <c:tickLblPos val="none"/>
        <c:crossAx val="93371008"/>
        <c:crosses val="autoZero"/>
        <c:auto val="1"/>
        <c:lblAlgn val="ctr"/>
        <c:lblOffset val="100"/>
      </c:catAx>
      <c:valAx>
        <c:axId val="93371008"/>
        <c:scaling>
          <c:orientation val="minMax"/>
        </c:scaling>
        <c:delete val="1"/>
        <c:axPos val="b"/>
        <c:numFmt formatCode="#,##0.0" sourceLinked="1"/>
        <c:tickLblPos val="none"/>
        <c:crossAx val="93369472"/>
        <c:crosses val="autoZero"/>
        <c:crossBetween val="between"/>
      </c:valAx>
      <c:spPr>
        <a:noFill/>
        <a:ln w="25410">
          <a:noFill/>
        </a:ln>
      </c:spPr>
    </c:plotArea>
    <c:plotVisOnly val="1"/>
    <c:dispBlanksAs val="gap"/>
  </c:chart>
  <c:txPr>
    <a:bodyPr/>
    <a:lstStyle/>
    <a:p>
      <a:pPr>
        <a:defRPr sz="1601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505"/>
          <c:h val="0.9659258623288248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208,2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4700573798419722"/>
                  <c:y val="2.1352313167259825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208,2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3557504"/>
        <c:axId val="93559040"/>
      </c:barChart>
      <c:catAx>
        <c:axId val="93557504"/>
        <c:scaling>
          <c:orientation val="minMax"/>
        </c:scaling>
        <c:delete val="1"/>
        <c:axPos val="l"/>
        <c:numFmt formatCode="General" sourceLinked="1"/>
        <c:tickLblPos val="none"/>
        <c:crossAx val="93559040"/>
        <c:crosses val="autoZero"/>
        <c:auto val="1"/>
        <c:lblAlgn val="ctr"/>
        <c:lblOffset val="100"/>
      </c:catAx>
      <c:valAx>
        <c:axId val="93559040"/>
        <c:scaling>
          <c:orientation val="minMax"/>
        </c:scaling>
        <c:delete val="1"/>
        <c:axPos val="b"/>
        <c:numFmt formatCode="#,##0.0" sourceLinked="1"/>
        <c:tickLblPos val="none"/>
        <c:crossAx val="93557504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0160318547464216E-2"/>
          <c:y val="3.4074104766645595E-2"/>
          <c:w val="0.95967936290507538"/>
          <c:h val="0.96592586232882527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solidFill>
              <a:srgbClr val="5390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spPr>
              <a:solidFill>
                <a:srgbClr val="5390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Lbls>
            <c:dLbl>
              <c:idx val="0"/>
              <c:layout>
                <c:manualLayout>
                  <c:x val="-0.15794731952971094"/>
                  <c:y val="2.135231316725987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Утверждено
</a:t>
                    </a:r>
                    <a:r>
                      <a:rPr lang="ru-RU" dirty="0" smtClean="0"/>
                      <a:t>12,2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16072.9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dPt>
            <c:idx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4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5616954162365568"/>
                  <c:y val="2.135231316725979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12,2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11110.7</c:v>
                </c:pt>
              </c:numCache>
            </c:numRef>
          </c:val>
        </c:ser>
        <c:overlap val="50"/>
        <c:axId val="93741440"/>
        <c:axId val="93742976"/>
      </c:barChart>
      <c:catAx>
        <c:axId val="93741440"/>
        <c:scaling>
          <c:orientation val="minMax"/>
        </c:scaling>
        <c:delete val="1"/>
        <c:axPos val="l"/>
        <c:numFmt formatCode="General" sourceLinked="1"/>
        <c:tickLblPos val="none"/>
        <c:crossAx val="93742976"/>
        <c:crosses val="autoZero"/>
        <c:auto val="1"/>
        <c:lblAlgn val="ctr"/>
        <c:lblOffset val="100"/>
      </c:catAx>
      <c:valAx>
        <c:axId val="93742976"/>
        <c:scaling>
          <c:orientation val="minMax"/>
        </c:scaling>
        <c:delete val="1"/>
        <c:axPos val="b"/>
        <c:numFmt formatCode="#,##0.0" sourceLinked="1"/>
        <c:tickLblPos val="none"/>
        <c:crossAx val="93741440"/>
        <c:crosses val="autoZero"/>
        <c:crossBetween val="between"/>
      </c:valAx>
      <c:spPr>
        <a:noFill/>
        <a:ln w="25398">
          <a:noFill/>
        </a:ln>
      </c:spPr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1.1984991393455095E-2"/>
          <c:y val="3.8095333321668111E-2"/>
          <c:w val="0.95605503155733162"/>
          <c:h val="0.92380933335666371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Утверждено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Утверждено </a:t>
                    </a:r>
                    <a:r>
                      <a:rPr lang="en-US" dirty="0" smtClean="0"/>
                      <a:t>1</a:t>
                    </a:r>
                    <a:r>
                      <a:rPr lang="ru-RU" dirty="0" smtClean="0"/>
                      <a:t>263,2</a:t>
                    </a:r>
                    <a:endParaRPr lang="ru-RU" dirty="0"/>
                  </a:p>
                </c:rich>
              </c:tx>
              <c:dLblPos val="in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#,##0.0</c:formatCode>
                <c:ptCount val="1"/>
                <c:pt idx="0">
                  <c:v>58272.3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Исполнено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50000"/>
                    <a:satMod val="300000"/>
                  </a:schemeClr>
                </a:gs>
                <a:gs pos="35000">
                  <a:schemeClr val="accent3">
                    <a:tint val="37000"/>
                    <a:satMod val="300000"/>
                  </a:schemeClr>
                </a:gs>
                <a:gs pos="100000">
                  <a:schemeClr val="accent3">
                    <a:tint val="15000"/>
                    <a:satMod val="350000"/>
                  </a:schemeClr>
                </a:gs>
              </a:gsLst>
              <a:lin ang="16200000" scaled="1"/>
            </a:gradFill>
            <a:ln w="9511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-0.18835417708854427"/>
                  <c:y val="-6.3492063492063501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Исполнено
</a:t>
                    </a:r>
                    <a:r>
                      <a:rPr lang="ru-RU" dirty="0" smtClean="0"/>
                      <a:t>1274,6</a:t>
                    </a:r>
                    <a:endParaRPr lang="ru-RU" dirty="0"/>
                  </a:p>
                </c:rich>
              </c:tx>
              <c:dLblPos val="outEnd"/>
            </c:dLbl>
            <c:numFmt formatCode="#,##0.0" sourceLinked="0"/>
            <c:txPr>
              <a:bodyPr/>
              <a:lstStyle/>
              <a:p>
                <a:pPr>
                  <a:defRPr sz="1598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Val val="1"/>
            <c:showSerName val="1"/>
            <c:separator>
</c:separator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#,##0.0</c:formatCode>
                <c:ptCount val="1"/>
                <c:pt idx="0">
                  <c:v>27470.1</c:v>
                </c:pt>
              </c:numCache>
            </c:numRef>
          </c:val>
        </c:ser>
        <c:overlap val="50"/>
        <c:axId val="94047232"/>
        <c:axId val="93942528"/>
      </c:barChart>
      <c:catAx>
        <c:axId val="94047232"/>
        <c:scaling>
          <c:orientation val="minMax"/>
        </c:scaling>
        <c:delete val="1"/>
        <c:axPos val="l"/>
        <c:numFmt formatCode="General" sourceLinked="1"/>
        <c:tickLblPos val="none"/>
        <c:crossAx val="93942528"/>
        <c:crosses val="autoZero"/>
        <c:auto val="1"/>
        <c:lblAlgn val="ctr"/>
        <c:lblOffset val="100"/>
      </c:catAx>
      <c:valAx>
        <c:axId val="93942528"/>
        <c:scaling>
          <c:orientation val="minMax"/>
        </c:scaling>
        <c:delete val="1"/>
        <c:axPos val="b"/>
        <c:numFmt formatCode="#,##0.0" sourceLinked="1"/>
        <c:tickLblPos val="none"/>
        <c:crossAx val="94047232"/>
        <c:crosses val="autoZero"/>
        <c:crossBetween val="between"/>
      </c:valAx>
      <c:spPr>
        <a:noFill/>
        <a:ln w="25362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0.02151</cdr:x>
      <cdr:y>0.11539</cdr:y>
    </cdr:from>
    <cdr:to>
      <cdr:x>0.98925</cdr:x>
      <cdr:y>0.26923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214314"/>
          <a:ext cx="6429378" cy="285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5326,0тыс. руб., исполнение – 99,0%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0.07999</cdr:y>
    </cdr:from>
    <cdr:to>
      <cdr:x>0.93965</cdr:x>
      <cdr:y>0.21332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142857"/>
          <a:ext cx="6429420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208,2тыс. руб., исполнение – 100,0%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0.01031</cdr:x>
      <cdr:y>0.08006</cdr:y>
    </cdr:from>
    <cdr:to>
      <cdr:x>0.93965</cdr:x>
      <cdr:y>0.21339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21" y="142857"/>
          <a:ext cx="6439803" cy="237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12,2 тыс. руб., исполнение – 100%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0.07142</cdr:y>
    </cdr:from>
    <cdr:to>
      <cdr:x>1</cdr:x>
      <cdr:y>0.19046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142857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1263,2тыс.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99.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0.03571</cdr:y>
    </cdr:from>
    <cdr:to>
      <cdr:x>0.96739</cdr:x>
      <cdr:y>0.15475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71419"/>
          <a:ext cx="6357952" cy="2381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1805,9тыс. руб., исполнение – 97,0%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11,1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0.02247</cdr:x>
      <cdr:y>0.03704</cdr:y>
    </cdr:from>
    <cdr:to>
      <cdr:x>0.97903</cdr:x>
      <cdr:y>0.18544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42876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5779,6 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100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0.01136</cdr:x>
      <cdr:y>0.03571</cdr:y>
    </cdr:from>
    <cdr:to>
      <cdr:x>0.97728</cdr:x>
      <cdr:y>0.17857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38"/>
          <a:ext cx="6072230" cy="2857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128,0тыс.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9,9%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0.01099</cdr:x>
      <cdr:y>0.03999</cdr:y>
    </cdr:from>
    <cdr:to>
      <cdr:x>0.94506</cdr:x>
      <cdr:y>0.19999</cdr:y>
    </cdr:to>
    <cdr:sp macro="" textlink="">
      <cdr:nvSpPr>
        <cdr:cNvPr id="2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71438" y="71419"/>
          <a:ext cx="6072226" cy="2857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>
          <a:outerShdw blurRad="40000" dist="23000" dir="5400000" rotWithShape="0">
            <a:srgbClr val="000000">
              <a:alpha val="35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threePt" dir="t">
            <a:rot lat="0" lon="0" rev="1200000"/>
          </a:lightRig>
        </a:scene3d>
        <a:sp3d xmlns:a="http://schemas.openxmlformats.org/drawingml/2006/main">
          <a:bevelT w="63500" h="25400"/>
        </a:sp3d>
      </cdr:spPr>
      <cdr:style>
        <a:lnRef xmlns:a="http://schemas.openxmlformats.org/drawingml/2006/main" idx="0">
          <a:schemeClr val="accent5"/>
        </a:lnRef>
        <a:fillRef xmlns:a="http://schemas.openxmlformats.org/drawingml/2006/main" idx="3">
          <a:schemeClr val="accent5"/>
        </a:fillRef>
        <a:effectRef xmlns:a="http://schemas.openxmlformats.org/drawingml/2006/main" idx="3">
          <a:schemeClr val="accent5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l"/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Объём исполнения,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11.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0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тыс. руб., исполнение – </a:t>
          </a:r>
          <a:r>
            <a:rPr lang="en-US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99.</a:t>
          </a:r>
          <a:r>
            <a:rPr lang="ru-RU" sz="1600" b="1" dirty="0" smtClean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5%</a:t>
          </a:r>
          <a:endParaRPr lang="ru-RU" sz="1600" b="1" dirty="0">
            <a:solidFill>
              <a:sysClr val="windowText" lastClr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40C48-073E-4EB4-927C-BA50E7C771F7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64201-C472-45D4-A31E-4BF4D7E6F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62EA0-E79F-4544-96A1-CD0ADD22EE06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0906-8D88-4C05-AF93-D2D077390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38A0-23EF-4023-830A-A90293C6D9F2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CCDF4-1D34-4BA9-806D-3CEE78836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77F4E-E237-4924-B5DE-73ACCB4A8DD8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EA7F3-C0A1-4C7A-A3E4-AE15C22F50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FBC12-4754-4427-A4E4-54ED9E93BEB3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9DF-66C3-4489-A3A5-9EE5741CC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7C863-928D-4F74-A288-0637B3827D16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FF00-0CA7-48AD-9855-6A7979C63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72DD5-851A-4B90-BAC8-8F9F0E1185F1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1CBCF-29BF-4AE7-8B54-196014689D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E7B41-68F7-4E3C-99B3-1CEC31B88845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F3A3-91AA-41BB-B499-1A79C0D38E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D306-5731-4CEE-8965-1D3D627C6612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BC33D-47E5-4031-AC3C-11E4BDAB58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C4EA9-FADB-460D-AB2D-93371D51B002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7AB95-B192-44EE-9BEA-7BEA572DC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F1F2E-2F41-4E66-A79C-8E4ACCE4A5B4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F9289-1E5F-4B1C-B90F-97A6053D7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CBF60-5E24-4B8A-B99F-1E2B70D10F9E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6CAB04-C2AF-4C3B-82DF-8E20DC3348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8520" y="2130424"/>
            <a:ext cx="9252520" cy="194664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Исполнение бюджета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Литвиновского сельского поселения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Белокалитвинского района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Ростовской области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за 201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год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072188"/>
            <a:ext cx="9144000" cy="609600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экономики и финансов Администрации Литвиновского сельского поселения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0400 Национальная экономика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9975083"/>
              </p:ext>
            </p:extLst>
          </p:nvPr>
        </p:nvGraphicFramePr>
        <p:xfrm>
          <a:off x="142844" y="3143248"/>
          <a:ext cx="8786873" cy="221171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Дорожное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хозяйство (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дорожные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фонды)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1233,5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1222,2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04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</a:t>
                      </a:r>
                      <a:r>
                        <a:rPr lang="ru-RU" sz="160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вопросы в области национальной экономики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582194"/>
              </p:ext>
            </p:extLst>
          </p:nvPr>
        </p:nvGraphicFramePr>
        <p:xfrm>
          <a:off x="2643174" y="785794"/>
          <a:ext cx="6346825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0500 Жилищно – коммунальное хозяйство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302930"/>
              </p:ext>
            </p:extLst>
          </p:nvPr>
        </p:nvGraphicFramePr>
        <p:xfrm>
          <a:off x="142844" y="3000372"/>
          <a:ext cx="8786873" cy="238082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57190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429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85752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59,4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59,3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9487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Благоустройство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1803,0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1746,6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96,9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2830511"/>
              </p:ext>
            </p:extLst>
          </p:nvPr>
        </p:nvGraphicFramePr>
        <p:xfrm>
          <a:off x="2360613" y="785813"/>
          <a:ext cx="656590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2535" name="Picture 2" descr="http://www.nakhodka-city.ru/files/admnews/L0002200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928688"/>
            <a:ext cx="2095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0705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ОБРАЗОВАНИЕ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2019год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0705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11,1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0800 Культура, кинематография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34005169"/>
              </p:ext>
            </p:extLst>
          </p:nvPr>
        </p:nvGraphicFramePr>
        <p:xfrm>
          <a:off x="142844" y="2786058"/>
          <a:ext cx="8786873" cy="2074006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1050780"/>
                <a:gridCol w="4203122"/>
                <a:gridCol w="1164635"/>
                <a:gridCol w="1184168"/>
                <a:gridCol w="1184168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07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0801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5779,6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5779,6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2479621"/>
              </p:ext>
            </p:extLst>
          </p:nvPr>
        </p:nvGraphicFramePr>
        <p:xfrm>
          <a:off x="2500313" y="857250"/>
          <a:ext cx="6357937" cy="192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4583" name="Picture 2" descr="http://photo.vipmake.com/files/photo/styles/media_gallery_large/public/2013-06-01_114.jpg?itok=VcsYkdT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3" y="1000125"/>
            <a:ext cx="235743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82594"/>
          </a:xfrm>
          <a:blipFill>
            <a:blip r:embed="rId3" cstate="print"/>
            <a:tile tx="0" ty="0" sx="100000" sy="100000" flip="none" algn="tl"/>
          </a:blip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1000 Социальная политика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1124215"/>
              </p:ext>
            </p:extLst>
          </p:nvPr>
        </p:nvGraphicFramePr>
        <p:xfrm>
          <a:off x="142844" y="3000372"/>
          <a:ext cx="8786873" cy="2469384"/>
        </p:xfrm>
        <a:graphic>
          <a:graphicData uri="http://schemas.openxmlformats.org/drawingml/2006/table">
            <a:tbl>
              <a:tblPr>
                <a:tableStyleId>{306799F8-075E-4A3A-A7F6-7FBC6576F1A4}</a:tableStyleId>
              </a:tblPr>
              <a:tblGrid>
                <a:gridCol w="1050780"/>
                <a:gridCol w="4118373"/>
                <a:gridCol w="1249384"/>
                <a:gridCol w="1184168"/>
                <a:gridCol w="1184168"/>
              </a:tblGrid>
              <a:tr h="385841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69451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08673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1001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Пенсионное </a:t>
                      </a:r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128,1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128,0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99,9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540178"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63648575"/>
              </p:ext>
            </p:extLst>
          </p:nvPr>
        </p:nvGraphicFramePr>
        <p:xfrm>
          <a:off x="2574925" y="1000125"/>
          <a:ext cx="6280150" cy="200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5607" name="Picture 2" descr="http://images.kakprosto.ru/articles/201207/3213_1343201251_5580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3" y="1000125"/>
            <a:ext cx="2359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642942"/>
          </a:xfrm>
          <a:solidFill>
            <a:srgbClr val="5390FF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1100 Физическая культура и спорт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87659888"/>
              </p:ext>
            </p:extLst>
          </p:nvPr>
        </p:nvGraphicFramePr>
        <p:xfrm>
          <a:off x="214282" y="2786058"/>
          <a:ext cx="8715436" cy="208310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1042237"/>
                <a:gridCol w="4168950"/>
                <a:gridCol w="1155167"/>
                <a:gridCol w="1174541"/>
                <a:gridCol w="1174541"/>
              </a:tblGrid>
              <a:tr h="41480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746642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331841">
                <a:tc>
                  <a:txBody>
                    <a:bodyPr/>
                    <a:lstStyle/>
                    <a:p>
                      <a:pPr algn="ctr" fontAlgn="ctr"/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>
                    <a:solidFill>
                      <a:srgbClr val="AFCCFF"/>
                    </a:solidFill>
                  </a:tcPr>
                </a:tc>
              </a:tr>
              <a:tr h="5898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1102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Массовый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A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1906331"/>
              </p:ext>
            </p:extLst>
          </p:nvPr>
        </p:nvGraphicFramePr>
        <p:xfrm>
          <a:off x="2428875" y="928688"/>
          <a:ext cx="6500813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6631" name="Picture 2" descr="http://www.kineshemec.ru/images/stories/news_01_12/pro_m_vas_2012_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8" y="1000125"/>
            <a:ext cx="19050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основных показателей бюджета Литвиновского сельского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поселения за 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(тыс. руб.)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994188024"/>
              </p:ext>
            </p:extLst>
          </p:nvPr>
        </p:nvGraphicFramePr>
        <p:xfrm>
          <a:off x="2246536" y="1031528"/>
          <a:ext cx="6897464" cy="5826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1637572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887375223"/>
              </p:ext>
            </p:extLst>
          </p:nvPr>
        </p:nvGraphicFramePr>
        <p:xfrm>
          <a:off x="4648201" y="857250"/>
          <a:ext cx="4495801" cy="529406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495435"/>
                <a:gridCol w="1000614"/>
                <a:gridCol w="999876"/>
                <a:gridCol w="999876"/>
              </a:tblGrid>
              <a:tr h="116547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3735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доходы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физических лиц (НДФЛ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680.6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759.9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111.7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Единый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сельскохозяйственный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650.0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656.8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101.1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4410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физ. лиц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173.6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120.3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69.3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1861.8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1917.9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103.0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1520"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Государствен-ная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пошлина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38.0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37.9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99.7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Неналоговые доходы,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2666650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633270476"/>
              </p:ext>
            </p:extLst>
          </p:nvPr>
        </p:nvGraphicFramePr>
        <p:xfrm>
          <a:off x="4429124" y="819505"/>
          <a:ext cx="4714875" cy="603849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71642"/>
                <a:gridCol w="1122601"/>
                <a:gridCol w="1010316"/>
                <a:gridCol w="1010316"/>
              </a:tblGrid>
              <a:tr h="133240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963299">
                <a:tc>
                  <a:txBody>
                    <a:bodyPr/>
                    <a:lstStyle/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</a:t>
                      </a:r>
                    </a:p>
                    <a:p>
                      <a:pPr algn="l"/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находящегося в государственной и муниципальной собственности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682.9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686.8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3519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компенсации затрат государства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3168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неналоговые доходы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100.0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904429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65.4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511156"/>
          </a:xfr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поступления, тыс. руб.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872841499"/>
              </p:ext>
            </p:extLst>
          </p:nvPr>
        </p:nvGraphicFramePr>
        <p:xfrm>
          <a:off x="0" y="928688"/>
          <a:ext cx="4495800" cy="592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775439293"/>
              </p:ext>
            </p:extLst>
          </p:nvPr>
        </p:nvGraphicFramePr>
        <p:xfrm>
          <a:off x="4429124" y="857233"/>
          <a:ext cx="4714876" cy="386773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515512"/>
                <a:gridCol w="1178732"/>
                <a:gridCol w="1010316"/>
                <a:gridCol w="1010316"/>
              </a:tblGrid>
              <a:tr h="1598118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налогов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2019год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13609">
                <a:tc>
                  <a:txBody>
                    <a:bodyPr/>
                    <a:lstStyle/>
                    <a:p>
                      <a:pPr algn="l"/>
                      <a:r>
                        <a:rPr lang="ru-RU" sz="14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7909,3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7909,3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11127">
                <a:tc>
                  <a:txBody>
                    <a:bodyPr/>
                    <a:lstStyle/>
                    <a:p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208,4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208,4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010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  <a:p>
                      <a:endParaRPr lang="ru-RU" sz="14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2354,2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2342,7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99,5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Исполнение расходов Литвиновского сельского поселения за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8644530"/>
              </p:ext>
            </p:extLst>
          </p:nvPr>
        </p:nvGraphicFramePr>
        <p:xfrm>
          <a:off x="0" y="857250"/>
          <a:ext cx="9144000" cy="6000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0100 Общегосударственные вопросы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8564585"/>
              </p:ext>
            </p:extLst>
          </p:nvPr>
        </p:nvGraphicFramePr>
        <p:xfrm>
          <a:off x="214282" y="2500305"/>
          <a:ext cx="8786875" cy="2881989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27622"/>
                <a:gridCol w="5177746"/>
                <a:gridCol w="1038366"/>
                <a:gridCol w="1143008"/>
                <a:gridCol w="1000133"/>
              </a:tblGrid>
              <a:tr h="285753">
                <a:tc rowSpan="2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428628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207954">
                <a:tc>
                  <a:txBody>
                    <a:bodyPr/>
                    <a:lstStyle/>
                    <a:p>
                      <a:pPr algn="ctr" fontAlgn="ctr"/>
                      <a:endParaRPr lang="ru-RU" sz="16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0104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Функционирование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Правительства Российской Федерации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высших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исполнительных органов 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государственной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власти субъектов Российской Федерации, местных администраций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5236,3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5199,1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07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0106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надзора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0113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Другие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115,0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114.</a:t>
                      </a:r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99,8</a:t>
                      </a:r>
                      <a:endParaRPr lang="en-US" sz="1400" b="0" i="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394796"/>
              </p:ext>
            </p:extLst>
          </p:nvPr>
        </p:nvGraphicFramePr>
        <p:xfrm>
          <a:off x="2286000" y="642938"/>
          <a:ext cx="6643688" cy="1857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0200 Национальная оборона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1457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01.01.2</a:t>
                      </a:r>
                      <a:r>
                        <a:rPr lang="en-US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020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0203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Мобилизационная и вневойсковая подготовка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208,2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208,2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11156"/>
          </a:xfr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0300 Национальная безопасность и правоохранительная деятельность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203353"/>
              </p:ext>
            </p:extLst>
          </p:nvPr>
        </p:nvGraphicFramePr>
        <p:xfrm>
          <a:off x="142844" y="2928934"/>
          <a:ext cx="8858313" cy="229823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99060"/>
                <a:gridCol w="5115363"/>
                <a:gridCol w="998120"/>
                <a:gridCol w="1122885"/>
                <a:gridCol w="1122885"/>
              </a:tblGrid>
              <a:tr h="385766">
                <a:tc rowSpan="2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587234"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latin typeface="Times New Roman"/>
                      </a:endParaRPr>
                    </a:p>
                  </a:txBody>
                  <a:tcPr marL="8268" marR="8268" marT="82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 01.01.2020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300" b="1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исполнения</a:t>
                      </a:r>
                      <a:endParaRPr lang="ru-RU" sz="13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340346"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2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  <a:endParaRPr lang="ru-RU" sz="12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</a:tr>
              <a:tr h="90123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0309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Предупреждение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 ликвидация последствий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чрезвычайных ситуаций  природного и техногенного </a:t>
                      </a: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характера, </a:t>
                      </a:r>
                    </a:p>
                    <a:p>
                      <a:pPr algn="l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оборона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3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31086585"/>
              </p:ext>
            </p:extLst>
          </p:nvPr>
        </p:nvGraphicFramePr>
        <p:xfrm>
          <a:off x="2214563" y="785813"/>
          <a:ext cx="6929437" cy="178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1790</TotalTime>
  <Words>638</Words>
  <Application>Microsoft Office PowerPoint</Application>
  <PresentationFormat>Экран (4:3)</PresentationFormat>
  <Paragraphs>278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 Исполнение бюджета  Литвиновского сельского поселения Белокалитвинского района Ростовской области за 2019 год    </vt:lpstr>
      <vt:lpstr>Исполнение основных показателей бюджета Литвиновского сельского поселения за 2019 год (тыс. руб.)</vt:lpstr>
      <vt:lpstr>Налоговые доходы, тыс. руб.</vt:lpstr>
      <vt:lpstr>Неналоговые доходы, тыс. руб.</vt:lpstr>
      <vt:lpstr>Безвозмездные поступления, тыс. руб.</vt:lpstr>
      <vt:lpstr>Исполнение расходов Литвиновского сельского поселения за 2019год</vt:lpstr>
      <vt:lpstr>0100 Общегосударственные вопросы</vt:lpstr>
      <vt:lpstr>0200 Национальная оборона</vt:lpstr>
      <vt:lpstr>0300 Национальная безопасность и правоохранительная деятельность</vt:lpstr>
      <vt:lpstr>0400 Национальная экономика</vt:lpstr>
      <vt:lpstr>0500 Жилищно – коммунальное хозяйство</vt:lpstr>
      <vt:lpstr>0705 ОБРАЗОВАНИЕ</vt:lpstr>
      <vt:lpstr>0800 Культура, кинематография</vt:lpstr>
      <vt:lpstr>1000 Социальная политика</vt:lpstr>
      <vt:lpstr>1100 Физическая культура и спорт</vt:lpstr>
    </vt:vector>
  </TitlesOfParts>
  <Company>FIN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Зайцева</dc:creator>
  <cp:lastModifiedBy>User</cp:lastModifiedBy>
  <cp:revision>193</cp:revision>
  <dcterms:created xsi:type="dcterms:W3CDTF">2013-10-31T05:10:24Z</dcterms:created>
  <dcterms:modified xsi:type="dcterms:W3CDTF">2020-03-18T11:17:03Z</dcterms:modified>
</cp:coreProperties>
</file>