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736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49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4571.1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724E-2"/>
                  <c:y val="0.385182313749246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4665.8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14571.1</c:v>
                </c:pt>
                <c:pt idx="1">
                  <c:v>14665.8</c:v>
                </c:pt>
                <c:pt idx="2">
                  <c:v>-94.7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4351808142818909E-2"/>
                  <c:y val="0.418764391213070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14651.5</a:t>
                    </a:r>
                  </a:p>
                  <a:p>
                    <a:endParaRPr lang="en-US" dirty="0" smtClean="0"/>
                  </a:p>
                  <a:p>
                    <a:r>
                      <a:rPr lang="ru-RU" dirty="0" smtClean="0"/>
                      <a:t>,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7189651152945493E-2"/>
                  <c:y val="0.368850309415371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  14 545.2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106.3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14651.5</c:v>
                </c:pt>
                <c:pt idx="1">
                  <c:v>14545.2</c:v>
                </c:pt>
                <c:pt idx="2">
                  <c:v>106.3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80310656"/>
        <c:axId val="80312192"/>
        <c:axId val="0"/>
      </c:bar3DChart>
      <c:catAx>
        <c:axId val="80310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12192"/>
        <c:crosses val="autoZero"/>
        <c:auto val="1"/>
        <c:lblAlgn val="ctr"/>
        <c:lblOffset val="100"/>
      </c:catAx>
      <c:valAx>
        <c:axId val="80312192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1065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1862,4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3758220502901353"/>
                  <c:y val="-1.26984126984127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1805,9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89968000"/>
        <c:axId val="89977984"/>
      </c:barChart>
      <c:catAx>
        <c:axId val="89968000"/>
        <c:scaling>
          <c:orientation val="minMax"/>
        </c:scaling>
        <c:delete val="1"/>
        <c:axPos val="l"/>
        <c:numFmt formatCode="General" sourceLinked="1"/>
        <c:tickLblPos val="none"/>
        <c:crossAx val="89977984"/>
        <c:crosses val="autoZero"/>
        <c:auto val="1"/>
        <c:lblAlgn val="ctr"/>
        <c:lblOffset val="100"/>
      </c:catAx>
      <c:valAx>
        <c:axId val="89977984"/>
        <c:scaling>
          <c:orientation val="minMax"/>
        </c:scaling>
        <c:delete val="1"/>
        <c:axPos val="b"/>
        <c:numFmt formatCode="#,##0.0" sourceLinked="1"/>
        <c:tickLblPos val="none"/>
        <c:crossAx val="89968000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11,1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11,1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4610048"/>
        <c:axId val="90227072"/>
      </c:barChart>
      <c:catAx>
        <c:axId val="104610048"/>
        <c:scaling>
          <c:orientation val="minMax"/>
        </c:scaling>
        <c:delete val="1"/>
        <c:axPos val="l"/>
        <c:numFmt formatCode="General" sourceLinked="1"/>
        <c:tickLblPos val="none"/>
        <c:crossAx val="90227072"/>
        <c:crosses val="autoZero"/>
        <c:auto val="1"/>
        <c:lblAlgn val="ctr"/>
        <c:lblOffset val="100"/>
      </c:catAx>
      <c:valAx>
        <c:axId val="90227072"/>
        <c:scaling>
          <c:orientation val="minMax"/>
        </c:scaling>
        <c:delete val="1"/>
        <c:axPos val="b"/>
        <c:numFmt formatCode="#,##0.0" sourceLinked="1"/>
        <c:tickLblPos val="none"/>
        <c:crossAx val="10461004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5779,6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5779,6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104802176"/>
        <c:axId val="104803712"/>
      </c:barChart>
      <c:catAx>
        <c:axId val="104802176"/>
        <c:scaling>
          <c:orientation val="minMax"/>
        </c:scaling>
        <c:delete val="1"/>
        <c:axPos val="l"/>
        <c:numFmt formatCode="General" sourceLinked="1"/>
        <c:tickLblPos val="none"/>
        <c:crossAx val="104803712"/>
        <c:crosses val="autoZero"/>
        <c:auto val="1"/>
        <c:lblAlgn val="ctr"/>
        <c:lblOffset val="100"/>
      </c:catAx>
      <c:valAx>
        <c:axId val="104803712"/>
        <c:scaling>
          <c:orientation val="minMax"/>
        </c:scaling>
        <c:delete val="1"/>
        <c:axPos val="b"/>
        <c:numFmt formatCode="#,##0.0" sourceLinked="1"/>
        <c:tickLblPos val="none"/>
        <c:crossAx val="10480217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119.6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121.3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20215.599999999915</c:v>
                </c:pt>
              </c:numCache>
            </c:numRef>
          </c:val>
        </c:ser>
        <c:overlap val="50"/>
        <c:axId val="105141760"/>
        <c:axId val="105143296"/>
      </c:barChart>
      <c:catAx>
        <c:axId val="105141760"/>
        <c:scaling>
          <c:orientation val="minMax"/>
        </c:scaling>
        <c:delete val="1"/>
        <c:axPos val="l"/>
        <c:numFmt formatCode="General" sourceLinked="1"/>
        <c:tickLblPos val="none"/>
        <c:crossAx val="105143296"/>
        <c:crosses val="autoZero"/>
        <c:auto val="1"/>
        <c:lblAlgn val="ctr"/>
        <c:lblOffset val="100"/>
      </c:catAx>
      <c:valAx>
        <c:axId val="105143296"/>
        <c:scaling>
          <c:orientation val="minMax"/>
        </c:scaling>
        <c:delete val="1"/>
        <c:axPos val="b"/>
        <c:numFmt formatCode="#,##0.0" sourceLinked="1"/>
        <c:tickLblPos val="none"/>
        <c:crossAx val="105141760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1257628853498788E-2"/>
          <c:y val="7.8222321853896395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11.</a:t>
                    </a:r>
                    <a:r>
                      <a:rPr lang="ru-RU" baseline="0" smtClean="0"/>
                      <a:t>1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11.</a:t>
                    </a:r>
                    <a:r>
                      <a:rPr lang="ru-RU" dirty="0" smtClean="0"/>
                      <a:t>0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5181952"/>
        <c:axId val="105183488"/>
      </c:barChart>
      <c:catAx>
        <c:axId val="105181952"/>
        <c:scaling>
          <c:orientation val="minMax"/>
        </c:scaling>
        <c:delete val="1"/>
        <c:axPos val="l"/>
        <c:numFmt formatCode="General" sourceLinked="1"/>
        <c:tickLblPos val="none"/>
        <c:crossAx val="105183488"/>
        <c:crosses val="autoZero"/>
        <c:auto val="1"/>
        <c:lblAlgn val="ctr"/>
        <c:lblOffset val="100"/>
      </c:catAx>
      <c:valAx>
        <c:axId val="105183488"/>
        <c:scaling>
          <c:orientation val="minMax"/>
        </c:scaling>
        <c:delete val="1"/>
        <c:axPos val="b"/>
        <c:numFmt formatCode="#,##0.0" sourceLinked="1"/>
        <c:tickLblPos val="none"/>
        <c:crossAx val="1051819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73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3404,0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3404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59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200" dirty="0" smtClean="0"/>
                      <a:t>3492,8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3492.8</c:v>
                </c:pt>
              </c:numCache>
            </c:numRef>
          </c:val>
        </c:ser>
        <c:shape val="cylinder"/>
        <c:axId val="90340352"/>
        <c:axId val="90354432"/>
        <c:axId val="0"/>
      </c:bar3DChart>
      <c:catAx>
        <c:axId val="90340352"/>
        <c:scaling>
          <c:orientation val="minMax"/>
        </c:scaling>
        <c:axPos val="b"/>
        <c:numFmt formatCode="General" sourceLinked="1"/>
        <c:tickLblPos val="nextTo"/>
        <c:crossAx val="90354432"/>
        <c:crosses val="autoZero"/>
        <c:auto val="1"/>
        <c:lblAlgn val="ctr"/>
        <c:lblOffset val="100"/>
      </c:catAx>
      <c:valAx>
        <c:axId val="9035443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34035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49934764775407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695,2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695.2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57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698,2</a:t>
                    </a:r>
                    <a:endParaRPr lang="en-US" sz="1600" dirty="0" smtClean="0"/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698.2</c:v>
                </c:pt>
              </c:numCache>
            </c:numRef>
          </c:val>
        </c:ser>
        <c:shape val="cylinder"/>
        <c:axId val="91151360"/>
        <c:axId val="91296512"/>
        <c:axId val="0"/>
      </c:bar3DChart>
      <c:catAx>
        <c:axId val="91151360"/>
        <c:scaling>
          <c:orientation val="minMax"/>
        </c:scaling>
        <c:axPos val="b"/>
        <c:numFmt formatCode="General" sourceLinked="1"/>
        <c:tickLblPos val="nextTo"/>
        <c:crossAx val="91296512"/>
        <c:crosses val="autoZero"/>
        <c:auto val="1"/>
        <c:lblAlgn val="ctr"/>
        <c:lblOffset val="100"/>
      </c:catAx>
      <c:valAx>
        <c:axId val="9129651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5136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97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10471,9</a:t>
                    </a: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10471.9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6666644423684326"/>
                  <c:y val="-2.570281341241615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Исполнено110460,4</a:t>
                    </a:r>
                    <a:r>
                      <a:rPr lang="ru-RU" sz="1600" dirty="0" smtClean="0"/>
                      <a:t>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10460.4</c:v>
                </c:pt>
              </c:numCache>
            </c:numRef>
          </c:val>
        </c:ser>
        <c:shape val="cylinder"/>
        <c:axId val="91449984"/>
        <c:axId val="91468160"/>
        <c:axId val="0"/>
      </c:bar3DChart>
      <c:catAx>
        <c:axId val="91449984"/>
        <c:scaling>
          <c:orientation val="minMax"/>
        </c:scaling>
        <c:axPos val="b"/>
        <c:numFmt formatCode="General" sourceLinked="1"/>
        <c:tickLblPos val="nextTo"/>
        <c:crossAx val="91468160"/>
        <c:crosses val="autoZero"/>
        <c:auto val="1"/>
        <c:lblAlgn val="ctr"/>
        <c:lblOffset val="100"/>
      </c:catAx>
      <c:valAx>
        <c:axId val="9146816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44998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82E-2"/>
          <c:w val="0.84444444444444711"/>
          <c:h val="0.828439293103819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61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5326,0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36.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81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208,2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1,4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4027777777777778"/>
                  <c:y val="-9.94708994708995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12,2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1263,2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47"/>
                  <c:y val="8.25391826021746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1805,9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12,4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7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5779,6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39,7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3888888888888898"/>
                  <c:y val="4.65606799150106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128,0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11.</a:t>
                    </a:r>
                    <a:r>
                      <a:rPr lang="ru-RU" dirty="0" smtClean="0"/>
                      <a:t>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0705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11.</a:t>
                    </a:r>
                    <a:r>
                      <a:rPr lang="ru-RU" dirty="0" smtClean="0"/>
                      <a:t>1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98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9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5326</c:v>
                </c:pt>
                <c:pt idx="1">
                  <c:v>208.2</c:v>
                </c:pt>
                <c:pt idx="2">
                  <c:v>12.2</c:v>
                </c:pt>
                <c:pt idx="3">
                  <c:v>1263.2</c:v>
                </c:pt>
                <c:pt idx="4">
                  <c:v>1805.9</c:v>
                </c:pt>
                <c:pt idx="5">
                  <c:v>5779.6</c:v>
                </c:pt>
                <c:pt idx="6">
                  <c:v>128</c:v>
                </c:pt>
                <c:pt idx="7">
                  <c:v>11</c:v>
                </c:pt>
                <c:pt idx="8">
                  <c:v>11.1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.18791681809004646"/>
          <c:w val="0.95794514626178828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5378,5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5326,0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3369472"/>
        <c:axId val="93371008"/>
      </c:barChart>
      <c:catAx>
        <c:axId val="93369472"/>
        <c:scaling>
          <c:orientation val="minMax"/>
        </c:scaling>
        <c:delete val="1"/>
        <c:axPos val="l"/>
        <c:numFmt formatCode="General" sourceLinked="1"/>
        <c:tickLblPos val="none"/>
        <c:crossAx val="93371008"/>
        <c:crosses val="autoZero"/>
        <c:auto val="1"/>
        <c:lblAlgn val="ctr"/>
        <c:lblOffset val="100"/>
      </c:catAx>
      <c:valAx>
        <c:axId val="93371008"/>
        <c:scaling>
          <c:orientation val="minMax"/>
        </c:scaling>
        <c:delete val="1"/>
        <c:axPos val="b"/>
        <c:numFmt formatCode="#,##0.0" sourceLinked="1"/>
        <c:tickLblPos val="none"/>
        <c:crossAx val="9336947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05"/>
          <c:h val="0.965925862328824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208,2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22"/>
                  <c:y val="2.13523131672598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208,2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3557504"/>
        <c:axId val="93559040"/>
      </c:barChart>
      <c:catAx>
        <c:axId val="93557504"/>
        <c:scaling>
          <c:orientation val="minMax"/>
        </c:scaling>
        <c:delete val="1"/>
        <c:axPos val="l"/>
        <c:numFmt formatCode="General" sourceLinked="1"/>
        <c:tickLblPos val="none"/>
        <c:crossAx val="93559040"/>
        <c:crosses val="autoZero"/>
        <c:auto val="1"/>
        <c:lblAlgn val="ctr"/>
        <c:lblOffset val="100"/>
      </c:catAx>
      <c:valAx>
        <c:axId val="93559040"/>
        <c:scaling>
          <c:orientation val="minMax"/>
        </c:scaling>
        <c:delete val="1"/>
        <c:axPos val="b"/>
        <c:numFmt formatCode="#,##0.0" sourceLinked="1"/>
        <c:tickLblPos val="none"/>
        <c:crossAx val="935575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38"/>
          <c:h val="0.965925862328825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094"/>
                  <c:y val="2.13523131672598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12,2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5616954162365568"/>
                  <c:y val="2.13523131672597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12,2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3741440"/>
        <c:axId val="93742976"/>
      </c:barChart>
      <c:catAx>
        <c:axId val="93741440"/>
        <c:scaling>
          <c:orientation val="minMax"/>
        </c:scaling>
        <c:delete val="1"/>
        <c:axPos val="l"/>
        <c:numFmt formatCode="General" sourceLinked="1"/>
        <c:tickLblPos val="none"/>
        <c:crossAx val="93742976"/>
        <c:crosses val="autoZero"/>
        <c:auto val="1"/>
        <c:lblAlgn val="ctr"/>
        <c:lblOffset val="100"/>
      </c:catAx>
      <c:valAx>
        <c:axId val="93742976"/>
        <c:scaling>
          <c:orientation val="minMax"/>
        </c:scaling>
        <c:delete val="1"/>
        <c:axPos val="b"/>
        <c:numFmt formatCode="#,##0.0" sourceLinked="1"/>
        <c:tickLblPos val="none"/>
        <c:crossAx val="937414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095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263,2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0.18835417708854427"/>
                  <c:y val="-6.349206349206350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1274,6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4047232"/>
        <c:axId val="93942528"/>
      </c:barChart>
      <c:catAx>
        <c:axId val="94047232"/>
        <c:scaling>
          <c:orientation val="minMax"/>
        </c:scaling>
        <c:delete val="1"/>
        <c:axPos val="l"/>
        <c:numFmt formatCode="General" sourceLinked="1"/>
        <c:tickLblPos val="none"/>
        <c:crossAx val="93942528"/>
        <c:crosses val="autoZero"/>
        <c:auto val="1"/>
        <c:lblAlgn val="ctr"/>
        <c:lblOffset val="100"/>
      </c:catAx>
      <c:valAx>
        <c:axId val="93942528"/>
        <c:scaling>
          <c:orientation val="minMax"/>
        </c:scaling>
        <c:delete val="1"/>
        <c:axPos val="b"/>
        <c:numFmt formatCode="#,##0.0" sourceLinked="1"/>
        <c:tickLblPos val="none"/>
        <c:crossAx val="94047232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5326,0тыс. руб., исполнение – 99,0%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208,2тыс.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12,2 тыс. руб., исполнение – 100%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1263,2тыс.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1805,9тыс. руб., исполнение – 97,0%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11,1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5779,6 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128,0тыс.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11.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1233,5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1222,2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1803,0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1746,6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5779,6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5779,6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128,0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680.6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759.9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111.7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650.0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656.8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173.6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1861.8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1917.9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38.0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99.7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60384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33240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63299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682.9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686.8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19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3168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4429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65.4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7909,3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7909,3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2354,2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2342,7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2" y="2500305"/>
          <a:ext cx="8786875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5236,3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5199,1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114.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1790</TotalTime>
  <Words>638</Words>
  <Application>Microsoft Office PowerPoint</Application>
  <PresentationFormat>Экран (4:3)</PresentationFormat>
  <Paragraphs>278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2019 год    </vt:lpstr>
      <vt:lpstr>Исполнение основных показателей бюджета Литвиновского сельского поселения за 2019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2019год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193</cp:revision>
  <dcterms:created xsi:type="dcterms:W3CDTF">2013-10-31T05:10:24Z</dcterms:created>
  <dcterms:modified xsi:type="dcterms:W3CDTF">2020-03-18T11:17:03Z</dcterms:modified>
</cp:coreProperties>
</file>