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colors6.xml" ContentType="application/vnd.openxmlformats-officedocument.drawingml.diagramColors+xml"/>
  <Override PartName="/ppt/charts/chart5.xml" ContentType="application/vnd.openxmlformats-officedocument.drawingml.chart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3" r:id="rId2"/>
    <p:sldId id="257" r:id="rId3"/>
    <p:sldId id="256" r:id="rId4"/>
    <p:sldId id="281" r:id="rId5"/>
    <p:sldId id="259" r:id="rId6"/>
    <p:sldId id="258" r:id="rId7"/>
    <p:sldId id="262" r:id="rId8"/>
    <p:sldId id="264" r:id="rId9"/>
    <p:sldId id="268" r:id="rId10"/>
    <p:sldId id="270" r:id="rId11"/>
    <p:sldId id="277" r:id="rId12"/>
    <p:sldId id="279" r:id="rId13"/>
    <p:sldId id="280" r:id="rId14"/>
    <p:sldId id="276" r:id="rId15"/>
    <p:sldId id="288" r:id="rId16"/>
    <p:sldId id="325" r:id="rId17"/>
    <p:sldId id="350" r:id="rId18"/>
    <p:sldId id="352" r:id="rId1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  <a:srgbClr val="00CCFF"/>
    <a:srgbClr val="0000FF"/>
    <a:srgbClr val="FF0066"/>
    <a:srgbClr val="660066"/>
    <a:srgbClr val="00CC00"/>
    <a:srgbClr val="FF0000"/>
    <a:srgbClr val="009900"/>
    <a:srgbClr val="00FF00"/>
    <a:srgbClr val="66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9" autoAdjust="0"/>
    <p:restoredTop sz="94689" autoAdjust="0"/>
  </p:normalViewPr>
  <p:slideViewPr>
    <p:cSldViewPr>
      <p:cViewPr>
        <p:scale>
          <a:sx n="100" d="100"/>
          <a:sy n="100" d="100"/>
        </p:scale>
        <p:origin x="216" y="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autoTitleDeleted val="1"/>
    <c:plotArea>
      <c:layout>
        <c:manualLayout>
          <c:layoutTarget val="inner"/>
          <c:xMode val="edge"/>
          <c:yMode val="edge"/>
          <c:x val="0.17863838541749555"/>
          <c:y val="0.10440942291815072"/>
          <c:w val="0.77660393884806467"/>
          <c:h val="0.66562139230907569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местный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9464.5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9638.5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8591.1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8887.8</a:t>
                    </a:r>
                    <a:endParaRPr lang="en-US" dirty="0"/>
                  </a:p>
                </c:rich>
              </c:tx>
              <c:showVal val="1"/>
            </c:dLbl>
            <c:spPr>
              <a:solidFill>
                <a:schemeClr val="accent2">
                  <a:lumMod val="75000"/>
                </a:schemeClr>
              </a:solidFill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2014 год (первонач. принятый)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9464.5</c:v>
                </c:pt>
                <c:pt idx="1">
                  <c:v>9638.5</c:v>
                </c:pt>
                <c:pt idx="2">
                  <c:v>8591.1</c:v>
                </c:pt>
                <c:pt idx="3">
                  <c:v>8887.7999999999811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420.1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420.3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420.3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265.9</a:t>
                    </a:r>
                    <a:endParaRPr lang="en-US" dirty="0"/>
                  </a:p>
                </c:rich>
              </c:tx>
              <c:dLblPos val="inEnd"/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Лист1!$A$2:$A$5</c:f>
              <c:strCache>
                <c:ptCount val="4"/>
                <c:pt idx="0">
                  <c:v>2014 год (первонач. принятый)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420.1</c:v>
                </c:pt>
                <c:pt idx="1">
                  <c:v>420.3</c:v>
                </c:pt>
                <c:pt idx="2">
                  <c:v>420.3</c:v>
                </c:pt>
                <c:pt idx="3">
                  <c:v>265.89999999999969</c:v>
                </c:pt>
              </c:numCache>
            </c:numRef>
          </c:val>
        </c:ser>
        <c:gapWidth val="55"/>
        <c:overlap val="100"/>
        <c:axId val="81176064"/>
        <c:axId val="81177984"/>
      </c:barChart>
      <c:catAx>
        <c:axId val="811760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1177984"/>
        <c:crosses val="autoZero"/>
        <c:auto val="1"/>
        <c:lblAlgn val="ctr"/>
        <c:lblOffset val="100"/>
      </c:catAx>
      <c:valAx>
        <c:axId val="81177984"/>
        <c:scaling>
          <c:orientation val="minMax"/>
        </c:scaling>
        <c:axPos val="l"/>
        <c:majorGridlines/>
        <c:numFmt formatCode="General" sourceLinked="0"/>
        <c:maj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11760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9385747813735186"/>
          <c:y val="0.92571099823596836"/>
          <c:w val="0.52662377791356563"/>
          <c:h val="5.9170593511290094E-2"/>
        </c:manualLayout>
      </c:layout>
    </c:legend>
    <c:plotVisOnly val="1"/>
    <c:dispBlanksAs val="gap"/>
  </c:chart>
  <c:spPr>
    <a:ln w="28575">
      <a:beve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title>
      <c:tx>
        <c:rich>
          <a:bodyPr/>
          <a:lstStyle/>
          <a:p>
            <a:pPr>
              <a:defRPr sz="2000"/>
            </a:pPr>
            <a:r>
              <a:rPr lang="ru-RU" sz="2000"/>
              <a:t>(тыс. рублей)</a:t>
            </a:r>
          </a:p>
        </c:rich>
      </c:tx>
      <c:layout/>
    </c:title>
    <c:view3D>
      <c:depthPercent val="100"/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1"/>
          <c:dPt>
            <c:idx val="0"/>
            <c:invertIfNegative val="1"/>
            <c:spPr>
              <a:solidFill>
                <a:srgbClr val="7030A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1"/>
            <c:spPr>
              <a:solidFill>
                <a:srgbClr val="7030A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1"/>
            <c:spPr>
              <a:solidFill>
                <a:srgbClr val="7030A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1"/>
            <c:spPr>
              <a:solidFill>
                <a:srgbClr val="7030A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invertIfNegative val="1"/>
            <c:spPr>
              <a:solidFill>
                <a:srgbClr val="7030A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1"/>
              <c:layout>
                <c:manualLayout>
                  <c:x val="1.2788384790079129E-2"/>
                  <c:y val="-1.7823990201951422E-2"/>
                </c:manualLayout>
              </c:layout>
              <c:showVal val="1"/>
            </c:dLbl>
            <c:dLbl>
              <c:idx val="3"/>
              <c:layout>
                <c:manualLayout>
                  <c:x val="1.7051179720105565E-2"/>
                  <c:y val="-6.0877751722312528E-3"/>
                </c:manualLayout>
              </c:layout>
              <c:showVal val="1"/>
            </c:dLbl>
            <c:dLbl>
              <c:idx val="4"/>
              <c:layout>
                <c:manualLayout>
                  <c:x val="1.4919782255092362E-2"/>
                  <c:y val="-4.5658313791734767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1">
                  <c:v>2014     (факт)      </c:v>
                </c:pt>
                <c:pt idx="2">
                  <c:v>2015      (проект)      </c:v>
                </c:pt>
                <c:pt idx="3">
                  <c:v>2016     (проект)      </c:v>
                </c:pt>
                <c:pt idx="4">
                  <c:v>2017  (проект)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1">
                  <c:v>211.3</c:v>
                </c:pt>
                <c:pt idx="2">
                  <c:v>211.8</c:v>
                </c:pt>
                <c:pt idx="3">
                  <c:v>222.4</c:v>
                </c:pt>
                <c:pt idx="4">
                  <c:v>222.6</c:v>
                </c:pt>
              </c:numCache>
            </c:numRef>
          </c:val>
          <c:extLst/>
        </c:ser>
        <c:shape val="pyramid"/>
        <c:axId val="101839232"/>
        <c:axId val="101840768"/>
        <c:axId val="0"/>
      </c:bar3DChart>
      <c:catAx>
        <c:axId val="101839232"/>
        <c:scaling>
          <c:orientation val="minMax"/>
        </c:scaling>
        <c:axPos val="b"/>
        <c:numFmt formatCode="General" sourceLinked="1"/>
        <c:tickLblPos val="nextTo"/>
        <c:crossAx val="101840768"/>
        <c:crosses val="autoZero"/>
        <c:auto val="1"/>
        <c:lblAlgn val="ctr"/>
        <c:lblOffset val="100"/>
      </c:catAx>
      <c:valAx>
        <c:axId val="10184076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018392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0103139124892574"/>
          <c:y val="3.1657549939685455E-2"/>
          <c:w val="0.6278029293041516"/>
          <c:h val="0.71209135946711077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Литвиновского сельского поселения на содержание органов местного самоуправления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Лист1!$A$2:$A$3</c:f>
              <c:strCache>
                <c:ptCount val="2"/>
                <c:pt idx="0">
                  <c:v>2014 (план)</c:v>
                </c:pt>
                <c:pt idx="1">
                  <c:v>2015 (план)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4235.4000000000005</c:v>
                </c:pt>
                <c:pt idx="1">
                  <c:v>4235.4000000000005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1.5470990552706619E-3"/>
                  <c:y val="-0.2863673952461533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11433,8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0"/>
                  <c:y val="-0.254270573329592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10058,8</a:t>
                    </a:r>
                  </a:p>
                  <a:p>
                    <a:endParaRPr lang="en-US" dirty="0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Лист1!$A$2:$A$3</c:f>
              <c:strCache>
                <c:ptCount val="2"/>
                <c:pt idx="0">
                  <c:v>2014 (план)</c:v>
                </c:pt>
                <c:pt idx="1">
                  <c:v>2015 (план)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11433.8</c:v>
                </c:pt>
                <c:pt idx="1">
                  <c:v>10058.79999999999</c:v>
                </c:pt>
              </c:numCache>
            </c:numRef>
          </c:val>
        </c:ser>
        <c:overlap val="100"/>
        <c:axId val="113760128"/>
        <c:axId val="114205824"/>
      </c:barChart>
      <c:catAx>
        <c:axId val="11376012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205824"/>
        <c:crosses val="autoZero"/>
        <c:auto val="1"/>
        <c:lblAlgn val="ctr"/>
        <c:lblOffset val="100"/>
      </c:catAx>
      <c:valAx>
        <c:axId val="1142058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760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889910867603706E-2"/>
          <c:y val="0.78654435584823457"/>
          <c:w val="0.96328039574550151"/>
          <c:h val="0.20735875395458567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title>
      <c:tx>
        <c:rich>
          <a:bodyPr/>
          <a:lstStyle/>
          <a:p>
            <a:pPr>
              <a:defRPr b="0">
                <a:latin typeface="Times New Roman" pitchFamily="18" charset="0"/>
                <a:cs typeface="Times New Roman" pitchFamily="18" charset="0"/>
              </a:defRPr>
            </a:pPr>
            <a:r>
              <a:rPr lang="ru-RU" b="0">
                <a:latin typeface="Times New Roman" pitchFamily="18" charset="0"/>
                <a:cs typeface="Times New Roman" pitchFamily="18" charset="0"/>
              </a:rPr>
              <a:t>инфляция</a:t>
            </a:r>
          </a:p>
        </c:rich>
      </c:tx>
      <c:layout>
        <c:manualLayout>
          <c:xMode val="edge"/>
          <c:yMode val="edge"/>
          <c:x val="0.82940105989247481"/>
          <c:y val="0.26455393845128167"/>
        </c:manualLayout>
      </c:layout>
    </c:title>
    <c:plotArea>
      <c:layout>
        <c:manualLayout>
          <c:layoutTarget val="inner"/>
          <c:xMode val="edge"/>
          <c:yMode val="edge"/>
          <c:x val="1.300418745075432E-2"/>
          <c:y val="0.29231923577118885"/>
          <c:w val="0.96455398964887173"/>
          <c:h val="0.6459429344451991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pPr>
              <a:solidFill>
                <a:schemeClr val="accent6">
                  <a:lumMod val="60000"/>
                  <a:lumOff val="40000"/>
                </a:schemeClr>
              </a:solidFill>
            </c:spPr>
          </c:marker>
          <c:dLbls>
            <c:dLbl>
              <c:idx val="0"/>
              <c:layout>
                <c:manualLayout>
                  <c:x val="-4.4980087969346098E-2"/>
                  <c:y val="-0.10893397465641141"/>
                </c:manualLayout>
              </c:layout>
              <c:showVal val="1"/>
            </c:dLbl>
            <c:dLbl>
              <c:idx val="1"/>
              <c:layout>
                <c:manualLayout>
                  <c:x val="-3.3143222714254801E-2"/>
                  <c:y val="-8.8184646150428356E-2"/>
                </c:manualLayout>
              </c:layout>
              <c:showVal val="1"/>
            </c:dLbl>
            <c:dLbl>
              <c:idx val="2"/>
              <c:layout>
                <c:manualLayout>
                  <c:x val="-2.840847661221834E-2"/>
                  <c:y val="-0.11930863890940215"/>
                </c:manualLayout>
              </c:layout>
              <c:showVal val="1"/>
            </c:dLbl>
            <c:dLbl>
              <c:idx val="3"/>
              <c:layout>
                <c:manualLayout>
                  <c:x val="-3.0775849663236612E-2"/>
                  <c:y val="-0.11930863890940215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 formatCode="0.0%">
                  <c:v>6.3E-2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</c:numCache>
            </c:numRef>
          </c:val>
        </c:ser>
        <c:marker val="1"/>
        <c:axId val="97720960"/>
        <c:axId val="97726848"/>
      </c:lineChart>
      <c:catAx>
        <c:axId val="97720960"/>
        <c:scaling>
          <c:orientation val="minMax"/>
        </c:scaling>
        <c:delete val="1"/>
        <c:axPos val="b"/>
        <c:numFmt formatCode="General" sourceLinked="1"/>
        <c:tickLblPos val="none"/>
        <c:crossAx val="97726848"/>
        <c:crosses val="autoZero"/>
        <c:auto val="1"/>
        <c:lblAlgn val="ctr"/>
        <c:lblOffset val="100"/>
      </c:catAx>
      <c:valAx>
        <c:axId val="97726848"/>
        <c:scaling>
          <c:orientation val="minMax"/>
        </c:scaling>
        <c:delete val="1"/>
        <c:axPos val="l"/>
        <c:numFmt formatCode="0.0%" sourceLinked="1"/>
        <c:tickLblPos val="none"/>
        <c:crossAx val="97720960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3"/>
  <c:chart>
    <c:view3D>
      <c:rAngAx val="1"/>
    </c:view3D>
    <c:floor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floor>
    <c:plotArea>
      <c:layout>
        <c:manualLayout>
          <c:layoutTarget val="inner"/>
          <c:xMode val="edge"/>
          <c:yMode val="edge"/>
          <c:x val="0.15174026557435763"/>
          <c:y val="4.5809304016725422E-2"/>
          <c:w val="0.84825973442564362"/>
          <c:h val="0.8382633411102425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2.3206485829059941E-2"/>
                  <c:y val="-1.24999999999999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7655.5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5470990552706614E-2"/>
                  <c:y val="-1.25000000000000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5952.8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5470990552706619E-3"/>
                  <c:y val="-1.25000000000000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4981.7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3923891497436095E-2"/>
                  <c:y val="-9.375000000000081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5004.2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7655.5</c:v>
                </c:pt>
                <c:pt idx="1">
                  <c:v>5952.8</c:v>
                </c:pt>
                <c:pt idx="2">
                  <c:v>4981.7</c:v>
                </c:pt>
                <c:pt idx="3">
                  <c:v>5004.2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62"/>
        <c:gapDepth val="242"/>
        <c:shape val="box"/>
        <c:axId val="99991552"/>
        <c:axId val="99993088"/>
        <c:axId val="0"/>
      </c:bar3DChart>
      <c:catAx>
        <c:axId val="99991552"/>
        <c:scaling>
          <c:orientation val="minMax"/>
        </c:scaling>
        <c:axPos val="b"/>
        <c:tickLblPos val="nextTo"/>
        <c:crossAx val="99993088"/>
        <c:crosses val="autoZero"/>
        <c:auto val="1"/>
        <c:lblAlgn val="ctr"/>
        <c:lblOffset val="100"/>
      </c:catAx>
      <c:valAx>
        <c:axId val="99993088"/>
        <c:scaling>
          <c:orientation val="minMax"/>
          <c:max val="10000"/>
          <c:min val="1000"/>
        </c:scaling>
        <c:axPos val="l"/>
        <c:majorGridlines/>
        <c:minorGridlines/>
        <c:numFmt formatCode="General" sourceLinked="1"/>
        <c:tickLblPos val="nextTo"/>
        <c:crossAx val="99991552"/>
        <c:crosses val="autoZero"/>
        <c:crossBetween val="between"/>
        <c:minorUnit val="0.1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>
        <c:manualLayout>
          <c:xMode val="edge"/>
          <c:yMode val="edge"/>
          <c:x val="0.6671315961408103"/>
          <c:y val="1.9124381092863983E-2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5063377645247643E-2"/>
          <c:y val="8.5634963323859545E-2"/>
          <c:w val="0.62851062525619761"/>
          <c:h val="0.880651472329636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10058.8</c:v>
                </c:pt>
              </c:strCache>
            </c:strRef>
          </c:tx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00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rgbClr val="FF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rgbClr val="660066"/>
              </a:solidFill>
            </c:spPr>
          </c:dPt>
          <c:dPt>
            <c:idx val="4"/>
            <c:spPr>
              <a:solidFill>
                <a:schemeClr val="bg1">
                  <a:lumMod val="50000"/>
                </a:schemeClr>
              </a:solidFill>
            </c:spPr>
          </c:dPt>
          <c:dPt>
            <c:idx val="5"/>
            <c:spPr>
              <a:solidFill>
                <a:srgbClr val="0000FF"/>
              </a:solidFill>
            </c:spPr>
          </c:dPt>
          <c:dPt>
            <c:idx val="6"/>
            <c:spPr>
              <a:solidFill>
                <a:schemeClr val="bg1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FFFF00"/>
              </a:solidFill>
            </c:spPr>
          </c:dPt>
          <c:dPt>
            <c:idx val="9"/>
            <c:spPr>
              <a:solidFill>
                <a:srgbClr val="FF0066"/>
              </a:solidFill>
            </c:spPr>
          </c:dPt>
          <c:dLbls>
            <c:dLbl>
              <c:idx val="0"/>
              <c:layout>
                <c:manualLayout>
                  <c:x val="-0.10034804561945188"/>
                  <c:y val="5.1620280673421108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1"/>
              <c:layout>
                <c:manualLayout>
                  <c:x val="7.6021246681403217E-3"/>
                  <c:y val="-0.1871235174411515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2"/>
              <c:layout>
                <c:manualLayout>
                  <c:x val="0"/>
                  <c:y val="-7.1807115139817135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3"/>
              <c:layout>
                <c:manualLayout>
                  <c:x val="-6.3478144625970069E-3"/>
                  <c:y val="-0.1788829018997889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4"/>
              <c:layout>
                <c:manualLayout>
                  <c:x val="-1.5770825328755858E-2"/>
                  <c:y val="-0.26030407598620448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5"/>
              <c:layout>
                <c:manualLayout>
                  <c:x val="9.5542785610705339E-2"/>
                  <c:y val="2.8349761673067141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6"/>
              <c:layout>
                <c:manualLayout>
                  <c:x val="4.5094912895441396E-3"/>
                  <c:y val="-0.17160108046897071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7"/>
              <c:layout>
                <c:manualLayout>
                  <c:x val="7.1000197421655475E-2"/>
                  <c:y val="5.9757249194534033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8"/>
              <c:layout>
                <c:manualLayout>
                  <c:x val="-9.6825141072380966E-3"/>
                  <c:y val="-0.11383925882398609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9"/>
              <c:layout>
                <c:manualLayout>
                  <c:x val="0.10342814294390291"/>
                  <c:y val="-0.11959246830673442"/>
                </c:manualLayout>
              </c:layout>
              <c:dLblPos val="bestFit"/>
              <c:showLegendKey val="1"/>
              <c:showVal val="1"/>
              <c:separator> </c:separator>
            </c:dLbl>
            <c:spPr>
              <a:ln cmpd="sng"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eparator> </c:separator>
            <c:showLeaderLines val="1"/>
          </c:dLbls>
          <c:cat>
            <c:strRef>
              <c:f>Лист1!$A$2:$A$11</c:f>
              <c:strCache>
                <c:ptCount val="8"/>
                <c:pt idx="0">
                  <c:v>Соцполитика - 47.0</c:v>
                </c:pt>
                <c:pt idx="1">
                  <c:v>национальная безопасность- 166.5</c:v>
                </c:pt>
                <c:pt idx="2">
                  <c:v>Национальная оборона-156.3</c:v>
                </c:pt>
                <c:pt idx="3">
                  <c:v>Культура, кинематография - 3756.3</c:v>
                </c:pt>
                <c:pt idx="4">
                  <c:v>Физкультура и спорт - 17.5</c:v>
                </c:pt>
                <c:pt idx="5">
                  <c:v>Нацэкономика - 538.4</c:v>
                </c:pt>
                <c:pt idx="6">
                  <c:v>ЖКХ - 909.2</c:v>
                </c:pt>
                <c:pt idx="7">
                  <c:v>Общегосударственные вопросы - 4467.6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5.0000000000000114E-3</c:v>
                </c:pt>
                <c:pt idx="1">
                  <c:v>1.6500000000000046E-2</c:v>
                </c:pt>
                <c:pt idx="2">
                  <c:v>1.5500000000000031E-2</c:v>
                </c:pt>
                <c:pt idx="3">
                  <c:v>0.37340000000000084</c:v>
                </c:pt>
                <c:pt idx="4">
                  <c:v>1.700000000000004E-3</c:v>
                </c:pt>
                <c:pt idx="5">
                  <c:v>5.3499999999999999E-2</c:v>
                </c:pt>
                <c:pt idx="6">
                  <c:v>9.0400000000000022E-2</c:v>
                </c:pt>
                <c:pt idx="7">
                  <c:v>0.44400000000000001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618288327688412"/>
          <c:y val="9.6658102245668162E-2"/>
          <c:w val="0.33538464466758211"/>
          <c:h val="0.83035552943916535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2015</a:t>
            </a:r>
            <a:endParaRPr lang="ru-RU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8799297963803392E-3"/>
          <c:y val="0.17015613880221245"/>
          <c:w val="0.58924714726791427"/>
          <c:h val="0.772617816298274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explosion val="25"/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9933FF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FFCCFF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58,7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1.6639392967427221E-3"/>
                  <c:y val="6.3885909358405893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effectLst/>
                      </a:rPr>
                      <a:t>21,3</a:t>
                    </a:r>
                    <a:r>
                      <a:rPr lang="en-US" b="1" dirty="0" smtClean="0">
                        <a:effectLst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</c:dLbl>
            <c:dLbl>
              <c:idx val="2"/>
              <c:layout>
                <c:manualLayout>
                  <c:x val="-1.8463104833335315E-2"/>
                  <c:y val="-2.1998344008321041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effectLst/>
                      </a:rPr>
                      <a:t>6,3 </a:t>
                    </a:r>
                    <a:r>
                      <a:rPr lang="en-US" b="1" dirty="0" smtClean="0">
                        <a:effectLst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</c:dLbl>
            <c:dLbl>
              <c:idx val="3"/>
              <c:layout>
                <c:manualLayout>
                  <c:x val="-8.8930891054542754E-3"/>
                  <c:y val="-5.0643749657852746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effectLst/>
                      </a:rPr>
                      <a:t>5,8</a:t>
                    </a:r>
                    <a:endParaRPr lang="en-US" dirty="0"/>
                  </a:p>
                </c:rich>
              </c:tx>
              <c:dLblPos val="bestFit"/>
            </c:dLbl>
            <c:dLbl>
              <c:idx val="4"/>
              <c:layout>
                <c:manualLayout>
                  <c:x val="1.6486671717245667E-2"/>
                  <c:y val="-3.684025496797509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effectLst/>
                      </a:rPr>
                      <a:t>2</a:t>
                    </a:r>
                    <a:r>
                      <a:rPr lang="ru-RU" b="1" dirty="0" smtClean="0">
                        <a:effectLst/>
                      </a:rPr>
                      <a:t>,7</a:t>
                    </a:r>
                    <a:r>
                      <a:rPr lang="en-US" b="1" dirty="0" smtClean="0">
                        <a:effectLst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</c:dLbl>
            <c:dLbl>
              <c:idx val="5"/>
              <c:layout>
                <c:manualLayout>
                  <c:x val="6.2263662575468462E-2"/>
                  <c:y val="-4.059553258608406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effectLst/>
                      </a:rPr>
                      <a:t>5,2</a:t>
                    </a:r>
                    <a:r>
                      <a:rPr lang="en-US" b="1" dirty="0" smtClean="0">
                        <a:effectLst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</c:dLbl>
            <c:txPr>
              <a:bodyPr/>
              <a:lstStyle/>
              <a:p>
                <a:pPr>
                  <a:defRPr sz="1317" b="1" i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Земельный налог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 на совокупный доход</c:v>
                </c:pt>
                <c:pt idx="4">
                  <c:v>Иные налоги</c:v>
                </c:pt>
                <c:pt idx="5">
                  <c:v>Доходы от использования имущества, находящегося в гос. и муниципальной собственности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0.58699999999999997</c:v>
                </c:pt>
                <c:pt idx="1">
                  <c:v>0.21300000000000024</c:v>
                </c:pt>
                <c:pt idx="2">
                  <c:v>6.3E-2</c:v>
                </c:pt>
                <c:pt idx="3">
                  <c:v>5.8000000000000003E-2</c:v>
                </c:pt>
                <c:pt idx="4">
                  <c:v>2.7000000000000055E-2</c:v>
                </c:pt>
                <c:pt idx="5">
                  <c:v>5.1999999999999998E-2</c:v>
                </c:pt>
              </c:numCache>
            </c:numRef>
          </c:val>
        </c:ser>
      </c:pie3DChart>
      <c:spPr>
        <a:noFill/>
        <a:ln w="23894">
          <a:noFill/>
        </a:ln>
      </c:spPr>
    </c:plotArea>
    <c:legend>
      <c:legendPos val="r"/>
      <c:layout>
        <c:manualLayout>
          <c:xMode val="edge"/>
          <c:yMode val="edge"/>
          <c:x val="0.57287082335333583"/>
          <c:y val="0.11250223265682972"/>
          <c:w val="0.41745021877521532"/>
          <c:h val="0.84551051593593285"/>
        </c:manualLayout>
      </c:layout>
      <c:spPr>
        <a:ln>
          <a:solidFill>
            <a:schemeClr val="bg1"/>
          </a:solidFill>
        </a:ln>
      </c:spPr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693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2016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explosion val="25"/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9933FF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FFCCFF"/>
              </a:solidFill>
            </c:spPr>
          </c:dPt>
          <c:dLbls>
            <c:dLbl>
              <c:idx val="1"/>
              <c:layout>
                <c:manualLayout>
                  <c:x val="-5.1589713546040097E-2"/>
                  <c:y val="0.1455144830651017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2.9742334831013611E-2"/>
                  <c:y val="-3.0881147305472059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6.9325953447033434E-2"/>
                  <c:y val="-6.9422363032459994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0.21031965440532568"/>
                  <c:y val="-1.2269709495879771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130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Земельный налог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 на совокупный доход</c:v>
                </c:pt>
                <c:pt idx="4">
                  <c:v>Иные налоги</c:v>
                </c:pt>
                <c:pt idx="5">
                  <c:v>Доходы от использования имущества, находящегося в гос. и муниципальной собственности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0.53400000000000003</c:v>
                </c:pt>
                <c:pt idx="1">
                  <c:v>0.23300000000000001</c:v>
                </c:pt>
                <c:pt idx="2">
                  <c:v>8.6000000000000021E-2</c:v>
                </c:pt>
                <c:pt idx="3">
                  <c:v>6.5000000000000002E-2</c:v>
                </c:pt>
                <c:pt idx="4">
                  <c:v>2.7000000000000055E-2</c:v>
                </c:pt>
                <c:pt idx="5">
                  <c:v>5.5000000000000014E-2</c:v>
                </c:pt>
              </c:numCache>
            </c:numRef>
          </c:val>
        </c:ser>
      </c:pie3DChart>
      <c:spPr>
        <a:noFill/>
        <a:ln w="23924">
          <a:noFill/>
        </a:ln>
      </c:spPr>
    </c:plotArea>
    <c:plotVisOnly val="1"/>
    <c:dispBlanksAs val="zero"/>
  </c:chart>
  <c:txPr>
    <a:bodyPr/>
    <a:lstStyle/>
    <a:p>
      <a:pPr>
        <a:defRPr sz="1695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2017</a:t>
            </a:r>
            <a:endParaRPr lang="ru-RU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03061416949042E-2"/>
          <c:y val="0.25298046949031838"/>
          <c:w val="0.92421966034781666"/>
          <c:h val="0.716238636883489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explosion val="25"/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9933FF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FFCCFF"/>
              </a:solidFill>
            </c:spPr>
          </c:dPt>
          <c:dLbls>
            <c:dLbl>
              <c:idx val="1"/>
              <c:layout>
                <c:manualLayout>
                  <c:x val="-5.2694241983449033E-2"/>
                  <c:y val="0.14258750661691186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5.3950562340618492E-2"/>
                  <c:y val="-1.1624933830881539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5.7786537929894681E-2"/>
                  <c:y val="-9.1428566760556246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4.6867692995352032E-2"/>
                  <c:y val="-8.4479583967794425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0.20999346325860441"/>
                  <c:y val="-1.939572073691169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033" i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Земельный налог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 на совокупный доход</c:v>
                </c:pt>
                <c:pt idx="4">
                  <c:v>Иные налоги</c:v>
                </c:pt>
                <c:pt idx="5">
                  <c:v>Доходы от использования имущества, находящегося в гос. и муниципальной собственности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0.52800000000000002</c:v>
                </c:pt>
                <c:pt idx="1">
                  <c:v>0.23400000000000001</c:v>
                </c:pt>
                <c:pt idx="2">
                  <c:v>8.8000000000000064E-2</c:v>
                </c:pt>
                <c:pt idx="3" formatCode="0%">
                  <c:v>6.8000000000000019E-2</c:v>
                </c:pt>
                <c:pt idx="4">
                  <c:v>2.1000000000000012E-2</c:v>
                </c:pt>
                <c:pt idx="5">
                  <c:v>5.3999999999999999E-2</c:v>
                </c:pt>
              </c:numCache>
            </c:numRef>
          </c:val>
        </c:ser>
      </c:pie3DChart>
      <c:spPr>
        <a:noFill/>
        <a:ln w="23861">
          <a:noFill/>
        </a:ln>
      </c:spPr>
    </c:plotArea>
    <c:plotVisOnly val="1"/>
    <c:dispBlanksAs val="zero"/>
  </c:chart>
  <c:txPr>
    <a:bodyPr/>
    <a:lstStyle/>
    <a:p>
      <a:pPr>
        <a:defRPr sz="1691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/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8137640512195671"/>
          <c:y val="0.10316980481935455"/>
          <c:w val="0.81663940620576492"/>
          <c:h val="0.7783109591667655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2.9043381893715412E-3"/>
                  <c:y val="-2.9706650336585563E-2"/>
                </c:manualLayout>
              </c:layout>
              <c:showVal val="1"/>
            </c:dLbl>
            <c:dLbl>
              <c:idx val="1"/>
              <c:layout>
                <c:manualLayout>
                  <c:x val="2.9043381893715681E-3"/>
                  <c:y val="-2.6735985302927211E-2"/>
                </c:manualLayout>
              </c:layout>
              <c:showVal val="1"/>
            </c:dLbl>
            <c:dLbl>
              <c:idx val="2"/>
              <c:layout>
                <c:manualLayout>
                  <c:x val="8.7130145681146246E-3"/>
                  <c:y val="-2.9706650336585563E-2"/>
                </c:manualLayout>
              </c:layout>
              <c:showVal val="1"/>
            </c:dLbl>
            <c:dLbl>
              <c:idx val="3"/>
              <c:layout>
                <c:manualLayout>
                  <c:x val="1.4521690946857721E-3"/>
                  <c:y val="-3.5647980403902851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4.1589310471219755E-2"/>
                </c:manualLayout>
              </c:layout>
              <c:showVal val="1"/>
            </c:dLbl>
            <c:dLbl>
              <c:idx val="5"/>
              <c:layout>
                <c:manualLayout>
                  <c:x val="1.0165183662800462E-2"/>
                  <c:y val="-1.48533251682928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2">
                  <c:v>2014</c:v>
                </c:pt>
                <c:pt idx="3">
                  <c:v>2015 (проект)</c:v>
                </c:pt>
                <c:pt idx="4">
                  <c:v>2016 (проект)</c:v>
                </c:pt>
                <c:pt idx="5">
                  <c:v>2017(проект)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2" formatCode="#,##0">
                  <c:v>837.1</c:v>
                </c:pt>
                <c:pt idx="3" formatCode="#,##0.00">
                  <c:v>873.9</c:v>
                </c:pt>
                <c:pt idx="4" formatCode="#,##0.00">
                  <c:v>937.9</c:v>
                </c:pt>
                <c:pt idx="5" formatCode="#,##0.00">
                  <c:v>969.3</c:v>
                </c:pt>
              </c:numCache>
            </c:numRef>
          </c:val>
        </c:ser>
        <c:shape val="cylinder"/>
        <c:axId val="108925312"/>
        <c:axId val="108926848"/>
        <c:axId val="0"/>
      </c:bar3DChart>
      <c:catAx>
        <c:axId val="1089253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0" i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926848"/>
        <c:crosses val="autoZero"/>
        <c:auto val="1"/>
        <c:lblAlgn val="ctr"/>
        <c:lblOffset val="100"/>
      </c:catAx>
      <c:valAx>
        <c:axId val="1089268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925312"/>
        <c:crosses val="autoZero"/>
        <c:crossBetween val="between"/>
      </c:valAx>
      <c:spPr>
        <a:noFill/>
        <a:ln w="23890">
          <a:noFill/>
        </a:ln>
      </c:spPr>
    </c:plotArea>
    <c:plotVisOnly val="1"/>
    <c:dispBlanksAs val="gap"/>
  </c:chart>
  <c:txPr>
    <a:bodyPr/>
    <a:lstStyle/>
    <a:p>
      <a:pPr>
        <a:defRPr sz="1184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title>
      <c:tx>
        <c:rich>
          <a:bodyPr/>
          <a:lstStyle/>
          <a:p>
            <a:pPr>
              <a:defRPr/>
            </a:pP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c:rich>
      </c:tx>
      <c:layout>
        <c:manualLayout>
          <c:xMode val="edge"/>
          <c:yMode val="edge"/>
          <c:x val="1.8399330379870696E-2"/>
          <c:y val="7.2309461721534574E-2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1.7431785194487414E-2"/>
          <c:y val="0.12690310532129404"/>
          <c:w val="0.90174811981288971"/>
          <c:h val="0.5666422381608540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00B0F0"/>
            </a:solidFill>
            <a:ln w="28575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1.1871010058711429E-2"/>
                  <c:y val="-2.4753584884330587E-2"/>
                </c:manualLayout>
              </c:layout>
              <c:showVal val="1"/>
            </c:dLbl>
            <c:dLbl>
              <c:idx val="1"/>
              <c:layout>
                <c:manualLayout>
                  <c:x val="2.2046161537606992E-2"/>
                  <c:y val="9.2825943316240805E-3"/>
                </c:manualLayout>
              </c:layout>
              <c:showVal val="1"/>
            </c:dLbl>
            <c:dLbl>
              <c:idx val="2"/>
              <c:layout>
                <c:manualLayout>
                  <c:x val="2.3742020117422848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3566868638527478E-2"/>
                  <c:y val="-1.2376792442165295E-2"/>
                </c:manualLayout>
              </c:layout>
              <c:showVal val="1"/>
            </c:dLbl>
            <c:dLbl>
              <c:idx val="4"/>
              <c:layout>
                <c:manualLayout>
                  <c:x val="1.3566868638527478E-2"/>
                  <c:y val="-1.2376792442165295E-2"/>
                </c:manualLayout>
              </c:layout>
              <c:showVal val="1"/>
            </c:dLbl>
            <c:dLbl>
              <c:idx val="5"/>
              <c:layout>
                <c:manualLayout>
                  <c:x val="2.7133737277054957E-2"/>
                  <c:y val="-2.475358488433058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2">
                  <c:v>2014                ()</c:v>
                </c:pt>
                <c:pt idx="3">
                  <c:v>2015   (проект)</c:v>
                </c:pt>
                <c:pt idx="4">
                  <c:v>2016 (проект)</c:v>
                </c:pt>
                <c:pt idx="5">
                  <c:v>2017 (проект)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2" formatCode="#,##0.00">
                  <c:v>2420.6999999999998</c:v>
                </c:pt>
                <c:pt idx="3" formatCode="#,##0.00">
                  <c:v>2409.1999999999998</c:v>
                </c:pt>
                <c:pt idx="4" formatCode="#,##0.00">
                  <c:v>2150.6</c:v>
                </c:pt>
                <c:pt idx="5" formatCode="#,##0.00">
                  <c:v>2192.1</c:v>
                </c:pt>
              </c:numCache>
            </c:numRef>
          </c:val>
        </c:ser>
        <c:gapWidth val="0"/>
        <c:gapDepth val="0"/>
        <c:shape val="pyramid"/>
        <c:axId val="108814336"/>
        <c:axId val="108815872"/>
        <c:axId val="0"/>
      </c:bar3DChart>
      <c:catAx>
        <c:axId val="108814336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815872"/>
        <c:crosses val="autoZero"/>
        <c:auto val="1"/>
        <c:lblAlgn val="ctr"/>
        <c:lblOffset val="100"/>
      </c:catAx>
      <c:valAx>
        <c:axId val="108815872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814336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30842-A30B-453B-972D-BAB63098D9D6}" type="doc">
      <dgm:prSet loTypeId="urn:microsoft.com/office/officeart/2005/8/layout/hList3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499AA6D-0096-43C7-992F-732B115541E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Литвиновского сельского поселения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Белокалитвинского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района на 201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год и на плановый период 201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6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 201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годов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7EE096D-F517-4706-AD55-4CCAFFF643C4}" type="parTrans" cxnId="{1C25A368-82D7-4A03-A598-CD7E78AC2284}">
      <dgm:prSet/>
      <dgm:spPr/>
      <dgm:t>
        <a:bodyPr/>
        <a:lstStyle/>
        <a:p>
          <a:endParaRPr lang="ru-RU"/>
        </a:p>
      </dgm:t>
    </dgm:pt>
    <dgm:pt modelId="{2AEEE4D0-101A-4860-9694-FA5AF9A13A95}" type="sibTrans" cxnId="{1C25A368-82D7-4A03-A598-CD7E78AC2284}">
      <dgm:prSet/>
      <dgm:spPr/>
      <dgm:t>
        <a:bodyPr/>
        <a:lstStyle/>
        <a:p>
          <a:endParaRPr lang="ru-RU"/>
        </a:p>
      </dgm:t>
    </dgm:pt>
    <dgm:pt modelId="{DFAE40BE-1FD9-4CD2-BCD8-0C2119CF37C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Литвиновского сельского поселения на 201</a:t>
          </a:r>
          <a:r>
            <a:rPr lang="en-US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– 201</a:t>
          </a:r>
          <a:r>
            <a:rPr lang="en-US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7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годы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A0075C-E311-40AB-AAA1-FC49CD2E18B0}" type="parTrans" cxnId="{0EDCCC65-B190-42CA-82D6-3E3A1EF32104}">
      <dgm:prSet/>
      <dgm:spPr/>
      <dgm:t>
        <a:bodyPr/>
        <a:lstStyle/>
        <a:p>
          <a:endParaRPr lang="ru-RU"/>
        </a:p>
      </dgm:t>
    </dgm:pt>
    <dgm:pt modelId="{8F33DFC0-31F8-46EE-AA4F-0F22B80C316D}" type="sibTrans" cxnId="{0EDCCC65-B190-42CA-82D6-3E3A1EF32104}">
      <dgm:prSet/>
      <dgm:spPr/>
      <dgm:t>
        <a:bodyPr/>
        <a:lstStyle/>
        <a:p>
          <a:endParaRPr lang="ru-RU"/>
        </a:p>
      </dgm:t>
    </dgm:pt>
    <dgm:pt modelId="{9BF7A4FA-841F-47F1-98E7-189AC313D56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Литвиновского сельского поселения на 201</a:t>
          </a:r>
          <a:r>
            <a:rPr lang="en-US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– 201</a:t>
          </a:r>
          <a:r>
            <a:rPr lang="en-US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7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годы (Постановление Администрации Литвиновского сельского поселения от 01.10.2014 № 04)</a:t>
          </a:r>
          <a:endParaRPr lang="ru-RU" sz="1600" dirty="0">
            <a:solidFill>
              <a:schemeClr val="accent5">
                <a:lumMod val="75000"/>
              </a:schemeClr>
            </a:solidFill>
          </a:endParaRPr>
        </a:p>
      </dgm:t>
    </dgm:pt>
    <dgm:pt modelId="{47EFE251-DE1F-4A9D-AA5C-F22CDF3BA208}" type="parTrans" cxnId="{58F21106-5F3A-4611-8D69-2C4255AD30B9}">
      <dgm:prSet/>
      <dgm:spPr/>
      <dgm:t>
        <a:bodyPr/>
        <a:lstStyle/>
        <a:p>
          <a:endParaRPr lang="ru-RU"/>
        </a:p>
      </dgm:t>
    </dgm:pt>
    <dgm:pt modelId="{599B36A9-6999-4932-97BB-7B98B9DA7459}" type="sibTrans" cxnId="{58F21106-5F3A-4611-8D69-2C4255AD30B9}">
      <dgm:prSet/>
      <dgm:spPr/>
      <dgm:t>
        <a:bodyPr/>
        <a:lstStyle/>
        <a:p>
          <a:endParaRPr lang="ru-RU"/>
        </a:p>
      </dgm:t>
    </dgm:pt>
    <dgm:pt modelId="{D4E16D18-EE5A-406C-A68B-D9CC2F0D2BF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Литвиновского сельского поселения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418E1AB-F118-4EEC-BD8C-C4D43C973A39}" type="parTrans" cxnId="{F2A4A437-C9B0-4305-8C04-020582D4DA1C}">
      <dgm:prSet/>
      <dgm:spPr/>
      <dgm:t>
        <a:bodyPr/>
        <a:lstStyle/>
        <a:p>
          <a:endParaRPr lang="ru-RU"/>
        </a:p>
      </dgm:t>
    </dgm:pt>
    <dgm:pt modelId="{72A2A57F-463F-4BB6-9308-EF99DA17B312}" type="sibTrans" cxnId="{F2A4A437-C9B0-4305-8C04-020582D4DA1C}">
      <dgm:prSet/>
      <dgm:spPr/>
      <dgm:t>
        <a:bodyPr/>
        <a:lstStyle/>
        <a:p>
          <a:endParaRPr lang="ru-RU"/>
        </a:p>
      </dgm:t>
    </dgm:pt>
    <dgm:pt modelId="{1F737354-5A0E-4B2C-83F4-ACCB69D60A28}" type="pres">
      <dgm:prSet presAssocID="{66F30842-A30B-453B-972D-BAB63098D9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755EFE-4297-409D-8024-A86124D887D9}" type="pres">
      <dgm:prSet presAssocID="{9499AA6D-0096-43C7-992F-732B115541E7}" presName="roof" presStyleLbl="dkBgShp" presStyleIdx="0" presStyleCnt="2"/>
      <dgm:spPr/>
      <dgm:t>
        <a:bodyPr/>
        <a:lstStyle/>
        <a:p>
          <a:endParaRPr lang="ru-RU"/>
        </a:p>
      </dgm:t>
    </dgm:pt>
    <dgm:pt modelId="{CFD95AE2-9DD3-4546-9422-DB43A51E6B2E}" type="pres">
      <dgm:prSet presAssocID="{9499AA6D-0096-43C7-992F-732B115541E7}" presName="pillars" presStyleCnt="0"/>
      <dgm:spPr/>
      <dgm:t>
        <a:bodyPr/>
        <a:lstStyle/>
        <a:p>
          <a:endParaRPr lang="ru-RU"/>
        </a:p>
      </dgm:t>
    </dgm:pt>
    <dgm:pt modelId="{F5C3F7F1-CEA0-49C4-9AA0-D342FEFEA354}" type="pres">
      <dgm:prSet presAssocID="{9499AA6D-0096-43C7-992F-732B115541E7}" presName="pillar1" presStyleLbl="node1" presStyleIdx="0" presStyleCnt="3" custScaleX="96786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FAE584BA-2169-4818-86D4-2DFBE33EDFFC}" type="pres">
      <dgm:prSet presAssocID="{DFAE40BE-1FD9-4CD2-BCD8-0C2119CF37C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89DE-2A0B-4817-8666-D284E4CFE8A0}" type="pres">
      <dgm:prSet presAssocID="{D4E16D18-EE5A-406C-A68B-D9CC2F0D2BFA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6944B-FE3D-45BE-8DAB-E49AB82CA9B4}" type="pres">
      <dgm:prSet presAssocID="{9499AA6D-0096-43C7-992F-732B115541E7}" presName="base" presStyleLbl="dkBgShp" presStyleIdx="1" presStyleCnt="2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F2A4A437-C9B0-4305-8C04-020582D4DA1C}" srcId="{9499AA6D-0096-43C7-992F-732B115541E7}" destId="{D4E16D18-EE5A-406C-A68B-D9CC2F0D2BFA}" srcOrd="2" destOrd="0" parTransId="{E418E1AB-F118-4EEC-BD8C-C4D43C973A39}" sibTransId="{72A2A57F-463F-4BB6-9308-EF99DA17B312}"/>
    <dgm:cxn modelId="{1C25A368-82D7-4A03-A598-CD7E78AC2284}" srcId="{66F30842-A30B-453B-972D-BAB63098D9D6}" destId="{9499AA6D-0096-43C7-992F-732B115541E7}" srcOrd="0" destOrd="0" parTransId="{D7EE096D-F517-4706-AD55-4CCAFFF643C4}" sibTransId="{2AEEE4D0-101A-4860-9694-FA5AF9A13A95}"/>
    <dgm:cxn modelId="{B849C1C2-2715-41D6-9A73-8636519DC511}" type="presOf" srcId="{D4E16D18-EE5A-406C-A68B-D9CC2F0D2BFA}" destId="{77B589DE-2A0B-4817-8666-D284E4CFE8A0}" srcOrd="0" destOrd="0" presId="urn:microsoft.com/office/officeart/2005/8/layout/hList3"/>
    <dgm:cxn modelId="{4842456F-5B64-4A64-A91E-0AA232B30FF1}" type="presOf" srcId="{66F30842-A30B-453B-972D-BAB63098D9D6}" destId="{1F737354-5A0E-4B2C-83F4-ACCB69D60A28}" srcOrd="0" destOrd="0" presId="urn:microsoft.com/office/officeart/2005/8/layout/hList3"/>
    <dgm:cxn modelId="{58F21106-5F3A-4611-8D69-2C4255AD30B9}" srcId="{9499AA6D-0096-43C7-992F-732B115541E7}" destId="{9BF7A4FA-841F-47F1-98E7-189AC313D563}" srcOrd="0" destOrd="0" parTransId="{47EFE251-DE1F-4A9D-AA5C-F22CDF3BA208}" sibTransId="{599B36A9-6999-4932-97BB-7B98B9DA7459}"/>
    <dgm:cxn modelId="{DC349A57-1EFD-45F8-9D9C-9AD290D80AE1}" type="presOf" srcId="{9499AA6D-0096-43C7-992F-732B115541E7}" destId="{14755EFE-4297-409D-8024-A86124D887D9}" srcOrd="0" destOrd="0" presId="urn:microsoft.com/office/officeart/2005/8/layout/hList3"/>
    <dgm:cxn modelId="{0EDCCC65-B190-42CA-82D6-3E3A1EF32104}" srcId="{9499AA6D-0096-43C7-992F-732B115541E7}" destId="{DFAE40BE-1FD9-4CD2-BCD8-0C2119CF37CA}" srcOrd="1" destOrd="0" parTransId="{23A0075C-E311-40AB-AAA1-FC49CD2E18B0}" sibTransId="{8F33DFC0-31F8-46EE-AA4F-0F22B80C316D}"/>
    <dgm:cxn modelId="{EF8F07BC-345C-404F-9C48-427BB497D10D}" type="presOf" srcId="{DFAE40BE-1FD9-4CD2-BCD8-0C2119CF37CA}" destId="{FAE584BA-2169-4818-86D4-2DFBE33EDFFC}" srcOrd="0" destOrd="0" presId="urn:microsoft.com/office/officeart/2005/8/layout/hList3"/>
    <dgm:cxn modelId="{EF5B0B8D-0F2A-4BF7-B129-4BABF154B7A0}" type="presOf" srcId="{9BF7A4FA-841F-47F1-98E7-189AC313D563}" destId="{F5C3F7F1-CEA0-49C4-9AA0-D342FEFEA354}" srcOrd="0" destOrd="0" presId="urn:microsoft.com/office/officeart/2005/8/layout/hList3"/>
    <dgm:cxn modelId="{23265425-D621-4BED-8FA5-EEEE54891035}" type="presParOf" srcId="{1F737354-5A0E-4B2C-83F4-ACCB69D60A28}" destId="{14755EFE-4297-409D-8024-A86124D887D9}" srcOrd="0" destOrd="0" presId="urn:microsoft.com/office/officeart/2005/8/layout/hList3"/>
    <dgm:cxn modelId="{CA6146EA-75E2-4496-B411-5305A34DE653}" type="presParOf" srcId="{1F737354-5A0E-4B2C-83F4-ACCB69D60A28}" destId="{CFD95AE2-9DD3-4546-9422-DB43A51E6B2E}" srcOrd="1" destOrd="0" presId="urn:microsoft.com/office/officeart/2005/8/layout/hList3"/>
    <dgm:cxn modelId="{7D49E70D-EB12-4ADF-99A9-5175882EB149}" type="presParOf" srcId="{CFD95AE2-9DD3-4546-9422-DB43A51E6B2E}" destId="{F5C3F7F1-CEA0-49C4-9AA0-D342FEFEA354}" srcOrd="0" destOrd="0" presId="urn:microsoft.com/office/officeart/2005/8/layout/hList3"/>
    <dgm:cxn modelId="{35DB50B2-F52B-481E-A2EB-91E7B973C3F0}" type="presParOf" srcId="{CFD95AE2-9DD3-4546-9422-DB43A51E6B2E}" destId="{FAE584BA-2169-4818-86D4-2DFBE33EDFFC}" srcOrd="1" destOrd="0" presId="urn:microsoft.com/office/officeart/2005/8/layout/hList3"/>
    <dgm:cxn modelId="{A58DF4AB-0416-4028-BED0-7D962826850F}" type="presParOf" srcId="{CFD95AE2-9DD3-4546-9422-DB43A51E6B2E}" destId="{77B589DE-2A0B-4817-8666-D284E4CFE8A0}" srcOrd="2" destOrd="0" presId="urn:microsoft.com/office/officeart/2005/8/layout/hList3"/>
    <dgm:cxn modelId="{4E8E38E2-709E-4263-A841-8733A097AF2E}" type="presParOf" srcId="{1F737354-5A0E-4B2C-83F4-ACCB69D60A28}" destId="{0676944B-FE3D-45BE-8DAB-E49AB82CA9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D53A93-71E8-4EC2-8BE5-91938792F43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BA682FE1-2192-4218-91DA-F2CBAB1FCE8C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Проект бюджета Литвиновского сельского поселения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 201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год и на плановый период 201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и 201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годов направлен на решение следующих ключевых задач</a:t>
          </a:r>
          <a:endParaRPr lang="ru-RU" sz="1400" dirty="0"/>
        </a:p>
      </dgm:t>
    </dgm:pt>
    <dgm:pt modelId="{60F4C142-7554-4827-A039-0A723CAD5914}" type="parTrans" cxnId="{B18D7721-F9C6-4854-96D1-CA01A00DDF1A}">
      <dgm:prSet/>
      <dgm:spPr/>
      <dgm:t>
        <a:bodyPr/>
        <a:lstStyle/>
        <a:p>
          <a:endParaRPr lang="ru-RU"/>
        </a:p>
      </dgm:t>
    </dgm:pt>
    <dgm:pt modelId="{110D044A-52F2-49E8-9CEC-DD72DA85180E}" type="sibTrans" cxnId="{B18D7721-F9C6-4854-96D1-CA01A00DDF1A}">
      <dgm:prSet/>
      <dgm:spPr/>
      <dgm:t>
        <a:bodyPr/>
        <a:lstStyle/>
        <a:p>
          <a:endParaRPr lang="ru-RU"/>
        </a:p>
      </dgm:t>
    </dgm:pt>
    <dgm:pt modelId="{588776A5-BE7C-45A4-8D31-E3B314897870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Повышение эффективности бюджетной политики, в том числе за счет роста эффективности бюджетных расходов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A9DD973-EC39-4A68-A77C-2ECF4DCD2644}" type="parTrans" cxnId="{F9E2AD05-6856-40A4-A0AE-F54BED5A6DC0}">
      <dgm:prSet/>
      <dgm:spPr/>
      <dgm:t>
        <a:bodyPr/>
        <a:lstStyle/>
        <a:p>
          <a:endParaRPr lang="ru-RU"/>
        </a:p>
      </dgm:t>
    </dgm:pt>
    <dgm:pt modelId="{7B72D89A-8F5E-421D-ACDA-982668C97016}" type="sibTrans" cxnId="{F9E2AD05-6856-40A4-A0AE-F54BED5A6DC0}">
      <dgm:prSet/>
      <dgm:spPr/>
      <dgm:t>
        <a:bodyPr/>
        <a:lstStyle/>
        <a:p>
          <a:endParaRPr lang="ru-RU"/>
        </a:p>
      </dgm:t>
    </dgm:pt>
    <dgm:pt modelId="{07863912-AE71-4D83-B893-846A34E6A8F5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Соответствие финансовых возможностей Литвиновского сельского поселения ключевым направлениям развития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DA033CF-1F74-41A0-A1DB-61C2F84F241B}" type="parTrans" cxnId="{059A19B1-2F0D-4E2B-AFA8-A4574710F115}">
      <dgm:prSet/>
      <dgm:spPr/>
      <dgm:t>
        <a:bodyPr/>
        <a:lstStyle/>
        <a:p>
          <a:endParaRPr lang="ru-RU"/>
        </a:p>
      </dgm:t>
    </dgm:pt>
    <dgm:pt modelId="{A1D2972D-22B4-468B-966C-20DAA51184F5}" type="sibTrans" cxnId="{059A19B1-2F0D-4E2B-AFA8-A4574710F115}">
      <dgm:prSet/>
      <dgm:spPr/>
      <dgm:t>
        <a:bodyPr/>
        <a:lstStyle/>
        <a:p>
          <a:endParaRPr lang="ru-RU"/>
        </a:p>
      </dgm:t>
    </dgm:pt>
    <dgm:pt modelId="{619228FD-C9AD-4705-B503-327EEEB0A22B}">
      <dgm:prSet phldrT="[Текст]" custT="1"/>
      <dgm:spPr>
        <a:solidFill>
          <a:srgbClr val="00CCFF"/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Повышение прозрачности и открытости бюджетного процесса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AB819E3-ED0B-4CAC-8F15-CCB73362C661}" type="parTrans" cxnId="{AB15347A-2CBC-4AFD-B7EF-B4CC10A6D363}">
      <dgm:prSet/>
      <dgm:spPr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5D51E19F-BAA3-43AC-B743-91DBCF139CFD}" type="sibTrans" cxnId="{AB15347A-2CBC-4AFD-B7EF-B4CC10A6D363}">
      <dgm:prSet/>
      <dgm:spPr/>
      <dgm:t>
        <a:bodyPr/>
        <a:lstStyle/>
        <a:p>
          <a:endParaRPr lang="ru-RU"/>
        </a:p>
      </dgm:t>
    </dgm:pt>
    <dgm:pt modelId="{28B84F80-1713-45FA-A668-2A067E450039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87A77F4-8EA4-43EC-A2C0-329CDC7FE0DE}" type="parTrans" cxnId="{43885F54-15E8-4072-937F-9226D74628F7}">
      <dgm:prSet/>
      <dgm:spPr/>
      <dgm:t>
        <a:bodyPr/>
        <a:lstStyle/>
        <a:p>
          <a:endParaRPr lang="ru-RU"/>
        </a:p>
      </dgm:t>
    </dgm:pt>
    <dgm:pt modelId="{24C1311F-162C-4A4D-8A85-EC801F515A2B}" type="sibTrans" cxnId="{43885F54-15E8-4072-937F-9226D74628F7}">
      <dgm:prSet/>
      <dgm:spPr/>
      <dgm:t>
        <a:bodyPr/>
        <a:lstStyle/>
        <a:p>
          <a:endParaRPr lang="ru-RU"/>
        </a:p>
      </dgm:t>
    </dgm:pt>
    <dgm:pt modelId="{8C57921B-9F9A-4A12-96DC-48B8956366B2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B11D306-C12F-4640-91AB-ACC9B5815404}" type="parTrans" cxnId="{2803BC29-01F3-48EE-841C-E16CB543E918}">
      <dgm:prSet/>
      <dgm:spPr/>
      <dgm:t>
        <a:bodyPr/>
        <a:lstStyle/>
        <a:p>
          <a:endParaRPr lang="ru-RU"/>
        </a:p>
      </dgm:t>
    </dgm:pt>
    <dgm:pt modelId="{5455E29E-5DA8-41FF-AF9F-F1B952FAA3C2}" type="sibTrans" cxnId="{2803BC29-01F3-48EE-841C-E16CB543E918}">
      <dgm:prSet/>
      <dgm:spPr/>
      <dgm:t>
        <a:bodyPr/>
        <a:lstStyle/>
        <a:p>
          <a:endParaRPr lang="ru-RU"/>
        </a:p>
      </dgm:t>
    </dgm:pt>
    <dgm:pt modelId="{AD23C868-BBE9-4AD3-9353-B6E3296BB331}" type="pres">
      <dgm:prSet presAssocID="{CED53A93-71E8-4EC2-8BE5-91938792F4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57D3B-B957-4C14-86AF-B165A268892B}" type="pres">
      <dgm:prSet presAssocID="{BA682FE1-2192-4218-91DA-F2CBAB1FCE8C}" presName="centerShape" presStyleLbl="node0" presStyleIdx="0" presStyleCnt="1" custScaleX="134855" custScaleY="122798" custLinFactNeighborX="-702" custLinFactNeighborY="-18399"/>
      <dgm:spPr/>
      <dgm:t>
        <a:bodyPr/>
        <a:lstStyle/>
        <a:p>
          <a:endParaRPr lang="ru-RU"/>
        </a:p>
      </dgm:t>
    </dgm:pt>
    <dgm:pt modelId="{4BFCC67C-01E0-4706-B8B4-1F8F2C2F130B}" type="pres">
      <dgm:prSet presAssocID="{1A9DD973-EC39-4A68-A77C-2ECF4DCD2644}" presName="parTrans" presStyleLbl="sibTrans2D1" presStyleIdx="0" presStyleCnt="5"/>
      <dgm:spPr/>
      <dgm:t>
        <a:bodyPr/>
        <a:lstStyle/>
        <a:p>
          <a:endParaRPr lang="ru-RU"/>
        </a:p>
      </dgm:t>
    </dgm:pt>
    <dgm:pt modelId="{97EC91DB-5CB6-4C0B-A631-496F04224694}" type="pres">
      <dgm:prSet presAssocID="{1A9DD973-EC39-4A68-A77C-2ECF4DCD264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1074AC8-5E5D-44C1-B388-B81C344112D7}" type="pres">
      <dgm:prSet presAssocID="{588776A5-BE7C-45A4-8D31-E3B314897870}" presName="node" presStyleLbl="node1" presStyleIdx="0" presStyleCnt="5" custScaleX="156969" custScaleY="121632" custRadScaleRad="137079" custRadScaleInc="131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CB159-B422-44AE-B8B5-625D5ED9ED39}" type="pres">
      <dgm:prSet presAssocID="{0DA033CF-1F74-41A0-A1DB-61C2F84F241B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74EEFA6-9443-467D-80D2-A9F3759B18C7}" type="pres">
      <dgm:prSet presAssocID="{0DA033CF-1F74-41A0-A1DB-61C2F84F241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0A4CD80-46A9-4C58-B3C2-2D572F0DFB5F}" type="pres">
      <dgm:prSet presAssocID="{07863912-AE71-4D83-B893-846A34E6A8F5}" presName="node" presStyleLbl="node1" presStyleIdx="1" presStyleCnt="5" custScaleX="143819" custScaleY="103006" custRadScaleRad="72769" custRadScaleInc="292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64C7A-5A81-4BAE-807A-A681681D9954}" type="pres">
      <dgm:prSet presAssocID="{9B11D306-C12F-4640-91AB-ACC9B5815404}" presName="parTrans" presStyleLbl="sibTrans2D1" presStyleIdx="2" presStyleCnt="5"/>
      <dgm:spPr/>
      <dgm:t>
        <a:bodyPr/>
        <a:lstStyle/>
        <a:p>
          <a:endParaRPr lang="ru-RU"/>
        </a:p>
      </dgm:t>
    </dgm:pt>
    <dgm:pt modelId="{1AE3F483-3871-4C84-A9B4-5E77EBA6EBAF}" type="pres">
      <dgm:prSet presAssocID="{9B11D306-C12F-4640-91AB-ACC9B581540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A20B577-E084-4A3A-8A0B-24E3B4429303}" type="pres">
      <dgm:prSet presAssocID="{8C57921B-9F9A-4A12-96DC-48B8956366B2}" presName="node" presStyleLbl="node1" presStyleIdx="2" presStyleCnt="5" custScaleX="143071" custScaleY="104081" custRadScaleRad="114272" custRadScaleInc="-130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29D24-0D62-4224-8B03-8D0408277A71}" type="pres">
      <dgm:prSet presAssocID="{0AB819E3-ED0B-4CAC-8F15-CCB73362C66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E798519-3937-4055-B2E7-51689B1FB2AB}" type="pres">
      <dgm:prSet presAssocID="{0AB819E3-ED0B-4CAC-8F15-CCB73362C66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B89C421-F0D8-44E3-BD0A-4C6E08938364}" type="pres">
      <dgm:prSet presAssocID="{619228FD-C9AD-4705-B503-327EEEB0A22B}" presName="node" presStyleLbl="node1" presStyleIdx="3" presStyleCnt="5" custScaleX="157078" custScaleY="119781" custRadScaleRad="115474" custRadScaleInc="106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94444-8331-41F3-825C-CDF51849DCA2}" type="pres">
      <dgm:prSet presAssocID="{287A77F4-8EA4-43EC-A2C0-329CDC7FE0D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59C94386-71C3-4F84-9524-F75FD0E856A7}" type="pres">
      <dgm:prSet presAssocID="{287A77F4-8EA4-43EC-A2C0-329CDC7FE0D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0D3701F-8426-4130-8133-4F32806D0F99}" type="pres">
      <dgm:prSet presAssocID="{28B84F80-1713-45FA-A668-2A067E450039}" presName="node" presStyleLbl="node1" presStyleIdx="4" presStyleCnt="5" custScaleX="161261" custScaleY="128429" custRadScaleRad="142660" custRadScaleInc="52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885F54-15E8-4072-937F-9226D74628F7}" srcId="{BA682FE1-2192-4218-91DA-F2CBAB1FCE8C}" destId="{28B84F80-1713-45FA-A668-2A067E450039}" srcOrd="4" destOrd="0" parTransId="{287A77F4-8EA4-43EC-A2C0-329CDC7FE0DE}" sibTransId="{24C1311F-162C-4A4D-8A85-EC801F515A2B}"/>
    <dgm:cxn modelId="{13DFE395-6577-4DDD-8069-407818D5D43E}" type="presOf" srcId="{BA682FE1-2192-4218-91DA-F2CBAB1FCE8C}" destId="{5BA57D3B-B957-4C14-86AF-B165A268892B}" srcOrd="0" destOrd="0" presId="urn:microsoft.com/office/officeart/2005/8/layout/radial5"/>
    <dgm:cxn modelId="{B60151D5-6939-4E11-A37D-DE71E38A6A78}" type="presOf" srcId="{9B11D306-C12F-4640-91AB-ACC9B5815404}" destId="{1AE3F483-3871-4C84-A9B4-5E77EBA6EBAF}" srcOrd="1" destOrd="0" presId="urn:microsoft.com/office/officeart/2005/8/layout/radial5"/>
    <dgm:cxn modelId="{25E09202-B50A-4769-82F9-55C7D2E4FA4A}" type="presOf" srcId="{8C57921B-9F9A-4A12-96DC-48B8956366B2}" destId="{DA20B577-E084-4A3A-8A0B-24E3B4429303}" srcOrd="0" destOrd="0" presId="urn:microsoft.com/office/officeart/2005/8/layout/radial5"/>
    <dgm:cxn modelId="{1139FA4B-BFFF-4621-BD40-B35EE105B72F}" type="presOf" srcId="{588776A5-BE7C-45A4-8D31-E3B314897870}" destId="{D1074AC8-5E5D-44C1-B388-B81C344112D7}" srcOrd="0" destOrd="0" presId="urn:microsoft.com/office/officeart/2005/8/layout/radial5"/>
    <dgm:cxn modelId="{7DCC30B5-142F-40A9-BC4D-A989285754CC}" type="presOf" srcId="{28B84F80-1713-45FA-A668-2A067E450039}" destId="{30D3701F-8426-4130-8133-4F32806D0F99}" srcOrd="0" destOrd="0" presId="urn:microsoft.com/office/officeart/2005/8/layout/radial5"/>
    <dgm:cxn modelId="{9CE7A299-E0D4-4597-855C-E4000A19BCEC}" type="presOf" srcId="{CED53A93-71E8-4EC2-8BE5-91938792F43B}" destId="{AD23C868-BBE9-4AD3-9353-B6E3296BB331}" srcOrd="0" destOrd="0" presId="urn:microsoft.com/office/officeart/2005/8/layout/radial5"/>
    <dgm:cxn modelId="{958F3B5C-D16B-43A5-9C9E-238208ACFB7F}" type="presOf" srcId="{287A77F4-8EA4-43EC-A2C0-329CDC7FE0DE}" destId="{59C94386-71C3-4F84-9524-F75FD0E856A7}" srcOrd="1" destOrd="0" presId="urn:microsoft.com/office/officeart/2005/8/layout/radial5"/>
    <dgm:cxn modelId="{AB15347A-2CBC-4AFD-B7EF-B4CC10A6D363}" srcId="{BA682FE1-2192-4218-91DA-F2CBAB1FCE8C}" destId="{619228FD-C9AD-4705-B503-327EEEB0A22B}" srcOrd="3" destOrd="0" parTransId="{0AB819E3-ED0B-4CAC-8F15-CCB73362C661}" sibTransId="{5D51E19F-BAA3-43AC-B743-91DBCF139CFD}"/>
    <dgm:cxn modelId="{EA80E79B-734B-4386-B7E9-A4ACA8A6F797}" type="presOf" srcId="{07863912-AE71-4D83-B893-846A34E6A8F5}" destId="{E0A4CD80-46A9-4C58-B3C2-2D572F0DFB5F}" srcOrd="0" destOrd="0" presId="urn:microsoft.com/office/officeart/2005/8/layout/radial5"/>
    <dgm:cxn modelId="{908B511E-548F-44CD-AF4F-80BA15115727}" type="presOf" srcId="{287A77F4-8EA4-43EC-A2C0-329CDC7FE0DE}" destId="{7CD94444-8331-41F3-825C-CDF51849DCA2}" srcOrd="0" destOrd="0" presId="urn:microsoft.com/office/officeart/2005/8/layout/radial5"/>
    <dgm:cxn modelId="{F9E2AD05-6856-40A4-A0AE-F54BED5A6DC0}" srcId="{BA682FE1-2192-4218-91DA-F2CBAB1FCE8C}" destId="{588776A5-BE7C-45A4-8D31-E3B314897870}" srcOrd="0" destOrd="0" parTransId="{1A9DD973-EC39-4A68-A77C-2ECF4DCD2644}" sibTransId="{7B72D89A-8F5E-421D-ACDA-982668C97016}"/>
    <dgm:cxn modelId="{D098D0D2-A035-4A7D-A0BE-A7725B628092}" type="presOf" srcId="{1A9DD973-EC39-4A68-A77C-2ECF4DCD2644}" destId="{97EC91DB-5CB6-4C0B-A631-496F04224694}" srcOrd="1" destOrd="0" presId="urn:microsoft.com/office/officeart/2005/8/layout/radial5"/>
    <dgm:cxn modelId="{2803BC29-01F3-48EE-841C-E16CB543E918}" srcId="{BA682FE1-2192-4218-91DA-F2CBAB1FCE8C}" destId="{8C57921B-9F9A-4A12-96DC-48B8956366B2}" srcOrd="2" destOrd="0" parTransId="{9B11D306-C12F-4640-91AB-ACC9B5815404}" sibTransId="{5455E29E-5DA8-41FF-AF9F-F1B952FAA3C2}"/>
    <dgm:cxn modelId="{3D68F9BC-3C67-4768-BB8C-13D92FFF6005}" type="presOf" srcId="{0DA033CF-1F74-41A0-A1DB-61C2F84F241B}" destId="{118CB159-B422-44AE-B8B5-625D5ED9ED39}" srcOrd="0" destOrd="0" presId="urn:microsoft.com/office/officeart/2005/8/layout/radial5"/>
    <dgm:cxn modelId="{F5E66F06-B699-4544-932C-88ECE73A9172}" type="presOf" srcId="{1A9DD973-EC39-4A68-A77C-2ECF4DCD2644}" destId="{4BFCC67C-01E0-4706-B8B4-1F8F2C2F130B}" srcOrd="0" destOrd="0" presId="urn:microsoft.com/office/officeart/2005/8/layout/radial5"/>
    <dgm:cxn modelId="{B18D7721-F9C6-4854-96D1-CA01A00DDF1A}" srcId="{CED53A93-71E8-4EC2-8BE5-91938792F43B}" destId="{BA682FE1-2192-4218-91DA-F2CBAB1FCE8C}" srcOrd="0" destOrd="0" parTransId="{60F4C142-7554-4827-A039-0A723CAD5914}" sibTransId="{110D044A-52F2-49E8-9CEC-DD72DA85180E}"/>
    <dgm:cxn modelId="{873AC91B-ED2A-43CC-837C-12184BFBCE2B}" type="presOf" srcId="{0AB819E3-ED0B-4CAC-8F15-CCB73362C661}" destId="{30729D24-0D62-4224-8B03-8D0408277A71}" srcOrd="0" destOrd="0" presId="urn:microsoft.com/office/officeart/2005/8/layout/radial5"/>
    <dgm:cxn modelId="{2B3435DD-5B8F-4980-BAF7-E22C53735FAA}" type="presOf" srcId="{0AB819E3-ED0B-4CAC-8F15-CCB73362C661}" destId="{3E798519-3937-4055-B2E7-51689B1FB2AB}" srcOrd="1" destOrd="0" presId="urn:microsoft.com/office/officeart/2005/8/layout/radial5"/>
    <dgm:cxn modelId="{D699AA49-EDFF-4E90-80EA-D553E4213EA1}" type="presOf" srcId="{9B11D306-C12F-4640-91AB-ACC9B5815404}" destId="{CB264C7A-5A81-4BAE-807A-A681681D9954}" srcOrd="0" destOrd="0" presId="urn:microsoft.com/office/officeart/2005/8/layout/radial5"/>
    <dgm:cxn modelId="{8C8F141B-2D0D-41CC-93BC-E70E0857B5C9}" type="presOf" srcId="{0DA033CF-1F74-41A0-A1DB-61C2F84F241B}" destId="{C74EEFA6-9443-467D-80D2-A9F3759B18C7}" srcOrd="1" destOrd="0" presId="urn:microsoft.com/office/officeart/2005/8/layout/radial5"/>
    <dgm:cxn modelId="{0277F908-9260-4B3C-A407-B53144866E0B}" type="presOf" srcId="{619228FD-C9AD-4705-B503-327EEEB0A22B}" destId="{9B89C421-F0D8-44E3-BD0A-4C6E08938364}" srcOrd="0" destOrd="0" presId="urn:microsoft.com/office/officeart/2005/8/layout/radial5"/>
    <dgm:cxn modelId="{059A19B1-2F0D-4E2B-AFA8-A4574710F115}" srcId="{BA682FE1-2192-4218-91DA-F2CBAB1FCE8C}" destId="{07863912-AE71-4D83-B893-846A34E6A8F5}" srcOrd="1" destOrd="0" parTransId="{0DA033CF-1F74-41A0-A1DB-61C2F84F241B}" sibTransId="{A1D2972D-22B4-468B-966C-20DAA51184F5}"/>
    <dgm:cxn modelId="{103A87AA-D22E-4F42-82E5-9444D6FC85EE}" type="presParOf" srcId="{AD23C868-BBE9-4AD3-9353-B6E3296BB331}" destId="{5BA57D3B-B957-4C14-86AF-B165A268892B}" srcOrd="0" destOrd="0" presId="urn:microsoft.com/office/officeart/2005/8/layout/radial5"/>
    <dgm:cxn modelId="{4644F0EB-32C3-4FC9-A97F-149FF766E4DF}" type="presParOf" srcId="{AD23C868-BBE9-4AD3-9353-B6E3296BB331}" destId="{4BFCC67C-01E0-4706-B8B4-1F8F2C2F130B}" srcOrd="1" destOrd="0" presId="urn:microsoft.com/office/officeart/2005/8/layout/radial5"/>
    <dgm:cxn modelId="{E6C147A2-4407-467B-83D7-798F30382B62}" type="presParOf" srcId="{4BFCC67C-01E0-4706-B8B4-1F8F2C2F130B}" destId="{97EC91DB-5CB6-4C0B-A631-496F04224694}" srcOrd="0" destOrd="0" presId="urn:microsoft.com/office/officeart/2005/8/layout/radial5"/>
    <dgm:cxn modelId="{8026CDBA-963E-4064-8666-C8E5575D36C3}" type="presParOf" srcId="{AD23C868-BBE9-4AD3-9353-B6E3296BB331}" destId="{D1074AC8-5E5D-44C1-B388-B81C344112D7}" srcOrd="2" destOrd="0" presId="urn:microsoft.com/office/officeart/2005/8/layout/radial5"/>
    <dgm:cxn modelId="{35EAD32F-D4E2-4DEE-B7E5-CD5E7016C443}" type="presParOf" srcId="{AD23C868-BBE9-4AD3-9353-B6E3296BB331}" destId="{118CB159-B422-44AE-B8B5-625D5ED9ED39}" srcOrd="3" destOrd="0" presId="urn:microsoft.com/office/officeart/2005/8/layout/radial5"/>
    <dgm:cxn modelId="{026408F9-7824-4656-BE04-EB74DA2ACC78}" type="presParOf" srcId="{118CB159-B422-44AE-B8B5-625D5ED9ED39}" destId="{C74EEFA6-9443-467D-80D2-A9F3759B18C7}" srcOrd="0" destOrd="0" presId="urn:microsoft.com/office/officeart/2005/8/layout/radial5"/>
    <dgm:cxn modelId="{C1301159-4DD8-4F63-9AE4-3876E152ECC4}" type="presParOf" srcId="{AD23C868-BBE9-4AD3-9353-B6E3296BB331}" destId="{E0A4CD80-46A9-4C58-B3C2-2D572F0DFB5F}" srcOrd="4" destOrd="0" presId="urn:microsoft.com/office/officeart/2005/8/layout/radial5"/>
    <dgm:cxn modelId="{BABFBDD0-D6A6-484E-B586-DB636B3001CA}" type="presParOf" srcId="{AD23C868-BBE9-4AD3-9353-B6E3296BB331}" destId="{CB264C7A-5A81-4BAE-807A-A681681D9954}" srcOrd="5" destOrd="0" presId="urn:microsoft.com/office/officeart/2005/8/layout/radial5"/>
    <dgm:cxn modelId="{D63C26F7-D2F8-4FDE-8A22-0E9E32DE34F9}" type="presParOf" srcId="{CB264C7A-5A81-4BAE-807A-A681681D9954}" destId="{1AE3F483-3871-4C84-A9B4-5E77EBA6EBAF}" srcOrd="0" destOrd="0" presId="urn:microsoft.com/office/officeart/2005/8/layout/radial5"/>
    <dgm:cxn modelId="{0ADEFDB2-EC13-4713-B52E-A3C5336AD69C}" type="presParOf" srcId="{AD23C868-BBE9-4AD3-9353-B6E3296BB331}" destId="{DA20B577-E084-4A3A-8A0B-24E3B4429303}" srcOrd="6" destOrd="0" presId="urn:microsoft.com/office/officeart/2005/8/layout/radial5"/>
    <dgm:cxn modelId="{D9F65D12-347B-423D-9FA2-39DBD5846231}" type="presParOf" srcId="{AD23C868-BBE9-4AD3-9353-B6E3296BB331}" destId="{30729D24-0D62-4224-8B03-8D0408277A71}" srcOrd="7" destOrd="0" presId="urn:microsoft.com/office/officeart/2005/8/layout/radial5"/>
    <dgm:cxn modelId="{EB7A05AC-3AF3-4E84-A728-E7EC68E68019}" type="presParOf" srcId="{30729D24-0D62-4224-8B03-8D0408277A71}" destId="{3E798519-3937-4055-B2E7-51689B1FB2AB}" srcOrd="0" destOrd="0" presId="urn:microsoft.com/office/officeart/2005/8/layout/radial5"/>
    <dgm:cxn modelId="{54FF8311-7052-436B-9098-F3AFA2B58F53}" type="presParOf" srcId="{AD23C868-BBE9-4AD3-9353-B6E3296BB331}" destId="{9B89C421-F0D8-44E3-BD0A-4C6E08938364}" srcOrd="8" destOrd="0" presId="urn:microsoft.com/office/officeart/2005/8/layout/radial5"/>
    <dgm:cxn modelId="{123CBA16-C20B-4E9B-921C-AD343B556F2B}" type="presParOf" srcId="{AD23C868-BBE9-4AD3-9353-B6E3296BB331}" destId="{7CD94444-8331-41F3-825C-CDF51849DCA2}" srcOrd="9" destOrd="0" presId="urn:microsoft.com/office/officeart/2005/8/layout/radial5"/>
    <dgm:cxn modelId="{F139D940-20CA-4740-84A4-CABCC644C0EC}" type="presParOf" srcId="{7CD94444-8331-41F3-825C-CDF51849DCA2}" destId="{59C94386-71C3-4F84-9524-F75FD0E856A7}" srcOrd="0" destOrd="0" presId="urn:microsoft.com/office/officeart/2005/8/layout/radial5"/>
    <dgm:cxn modelId="{5D4A1CDF-3290-418E-9D4D-CC63A5E1F3B0}" type="presParOf" srcId="{AD23C868-BBE9-4AD3-9353-B6E3296BB331}" destId="{30D3701F-8426-4130-8133-4F32806D0F9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8E4B7B-3190-492B-BA7B-9B52CE7D79BE}" type="doc">
      <dgm:prSet loTypeId="urn:microsoft.com/office/officeart/2005/8/layout/radial1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179D74B-D7BA-4ED1-A72F-D0DA76E8417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>
            <a:spcAft>
              <a:spcPct val="35000"/>
            </a:spcAft>
          </a:pPr>
          <a:r>
            <a:rPr lang="ru-RU" sz="2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>
            <a:spcAft>
              <a:spcPts val="0"/>
            </a:spcAft>
          </a:pPr>
          <a:r>
            <a:rPr lang="ru-RU" sz="2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10058,8тыс. рублей</a:t>
          </a:r>
          <a:endParaRPr lang="ru-RU" sz="28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593081F-B3F6-458C-9839-9366C7AB704F}" type="par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67CE14-FCF4-4A26-A9B5-33DBF19BA512}" type="sib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5A3735-5D80-4FA3-B867-379611BFBD3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Дорожный фонд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525,4тыс. рублей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5,2%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607EE9E9-D002-42FE-B74D-D945412804DF}" type="parTrans" cxnId="{3CCC519B-3654-49C7-866D-91000212BC6A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CB75F3-3FAE-4B6F-BF71-2569BC52F44B}" type="sibTrans" cxnId="{3CCC519B-3654-49C7-866D-91000212BC6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A305073-4AE3-4F5A-9103-E20EE30AA62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Защита территории и населения от ЧС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166,5тыс. рублей 1,7%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5828F25-D9DC-474E-BDB7-D0C96BB09D53}" type="parTrans" cxnId="{1AB39086-C25E-4ABE-878B-C30FE6484202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C62FCB-D719-489F-AD23-B2692E2F13DF}" type="sibTrans" cxnId="{1AB39086-C25E-4ABE-878B-C30FE648420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64F063-8E2B-4178-A591-FB7DC84F714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Другие вопросы в области национальной экономики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13,0тыс. рублей 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0,1%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0AA0458B-F171-4752-8952-9B01C6B0DB39}" type="parTrans" cxnId="{F718F0FC-62BE-416F-9ADA-B34C235F42C9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C56CFB-41C2-42EC-BF79-8976EAE3D7E1}" type="sibTrans" cxnId="{F718F0FC-62BE-416F-9ADA-B34C235F42C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234536-2071-46C6-A491-AF4B1A3F9FE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Коммунальное хозяйство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30,0тыс. рублей 0,3%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1E86306-1FA3-4165-81CF-E5CFBAACAB41}" type="parTrans" cxnId="{94179C15-8BCE-4648-878D-2FDA92C3F688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3D30F-5CA2-4829-8D39-76AE15AD5942}" type="sibTrans" cxnId="{94179C15-8BCE-4648-878D-2FDA92C3F6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6A1BDBE-B799-45DE-8DF1-D0A56A29343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Благоустройство территории поселения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879,2тыс. рублей 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8,7%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7FE7A46F-F120-46C2-8441-BB1D9BA17B40}" type="parTrans" cxnId="{D015EBAF-0B0F-4D0A-8F07-38D39946D720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58B0F7-9D28-4C8F-9C22-734A2FEDCC8D}" type="sibTrans" cxnId="{D015EBAF-0B0F-4D0A-8F07-38D39946D72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4FA42E0-3171-4CBA-9E87-E80A4C844FE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17,5тыс. рублей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0,2%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8AB6F3CB-D047-4C8E-B920-0BDFB57A2588}" type="parTrans" cxnId="{D85264E3-9117-4119-B98B-48C5328DB343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CB2E2B-7E53-417D-BCDE-DA522F6C8195}" type="sibTrans" cxnId="{D85264E3-9117-4119-B98B-48C5328DB3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48D7AA2-6A07-4029-958A-456C6A888F0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Содержание органов местного самоуправления 4391,7тыс. рублей 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43,7%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850BDB31-7899-47A8-8A8D-2651EE81DB1C}" type="parTrans" cxnId="{EE5ED6C8-3C2A-4568-8D0F-8E9F80CDB84E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26D90B-22ED-4AB4-8D07-24D8137BEB98}" type="sibTrans" cxnId="{EE5ED6C8-3C2A-4568-8D0F-8E9F80CDB84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52F7232-50DC-44E8-9F5D-8FEEAEB86E3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Меры социальной поддержки отдельных категорий граждан         98,5тыс. рублей 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A2E5F42E-C718-432A-8A41-71BF82BBE18E}" type="parTrans" cxnId="{452DE7E2-BFBD-4189-B0C1-D4F58042CF44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ADD2D1-68BE-4C39-A17E-3E7AC1D147F0}" type="sibTrans" cxnId="{452DE7E2-BFBD-4189-B0C1-D4F58042CF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3B366E1-35BE-4501-9211-79E56F24F0B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Содержание учреждений      3756,3тыс. рублей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37,3%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4199C120-FE21-41AC-9A33-F6885A63D66E}" type="parTrans" cxnId="{1B2D08A9-FD2B-4C26-B84F-A6C6038E479D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4F022C-2B6F-4D5A-8949-0266BBDB6FAD}" type="sibTrans" cxnId="{1B2D08A9-FD2B-4C26-B84F-A6C6038E479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C4E895A-5CB6-4776-9D34-BC12EF08CF61}" type="pres">
      <dgm:prSet presAssocID="{1F8E4B7B-3190-492B-BA7B-9B52CE7D79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72531-8C33-499F-A8B8-1F76FA72B8E1}" type="pres">
      <dgm:prSet presAssocID="{B179D74B-D7BA-4ED1-A72F-D0DA76E8417A}" presName="centerShape" presStyleLbl="node0" presStyleIdx="0" presStyleCnt="1" custScaleX="265065" custScaleY="193951" custLinFactNeighborX="0" custLinFactNeighborY="-605"/>
      <dgm:spPr/>
      <dgm:t>
        <a:bodyPr/>
        <a:lstStyle/>
        <a:p>
          <a:endParaRPr lang="ru-RU"/>
        </a:p>
      </dgm:t>
    </dgm:pt>
    <dgm:pt modelId="{2CB797D3-131D-4B40-8D1C-3C0BCCD4E26A}" type="pres">
      <dgm:prSet presAssocID="{607EE9E9-D002-42FE-B74D-D945412804DF}" presName="Name9" presStyleLbl="parChTrans1D2" presStyleIdx="0" presStyleCnt="9"/>
      <dgm:spPr/>
      <dgm:t>
        <a:bodyPr/>
        <a:lstStyle/>
        <a:p>
          <a:endParaRPr lang="ru-RU"/>
        </a:p>
      </dgm:t>
    </dgm:pt>
    <dgm:pt modelId="{9C4E9843-91FB-4B66-AD05-A718EA51A920}" type="pres">
      <dgm:prSet presAssocID="{607EE9E9-D002-42FE-B74D-D945412804DF}" presName="connTx" presStyleLbl="parChTrans1D2" presStyleIdx="0" presStyleCnt="9"/>
      <dgm:spPr/>
      <dgm:t>
        <a:bodyPr/>
        <a:lstStyle/>
        <a:p>
          <a:endParaRPr lang="ru-RU"/>
        </a:p>
      </dgm:t>
    </dgm:pt>
    <dgm:pt modelId="{9F81A141-1B04-4A03-B238-37F7A90993F2}" type="pres">
      <dgm:prSet presAssocID="{065A3735-5D80-4FA3-B867-379611BFBD38}" presName="node" presStyleLbl="node1" presStyleIdx="0" presStyleCnt="9" custScaleX="145447" custScaleY="145447" custRadScaleRad="106613" custRadScaleInc="-183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81971-61A1-4CB0-8EEA-38BD69D84A68}" type="pres">
      <dgm:prSet presAssocID="{15828F25-D9DC-474E-BDB7-D0C96BB09D53}" presName="Name9" presStyleLbl="parChTrans1D2" presStyleIdx="1" presStyleCnt="9"/>
      <dgm:spPr/>
      <dgm:t>
        <a:bodyPr/>
        <a:lstStyle/>
        <a:p>
          <a:endParaRPr lang="ru-RU"/>
        </a:p>
      </dgm:t>
    </dgm:pt>
    <dgm:pt modelId="{40A4609C-9060-46DB-B6FB-91E6E6B2159D}" type="pres">
      <dgm:prSet presAssocID="{15828F25-D9DC-474E-BDB7-D0C96BB09D53}" presName="connTx" presStyleLbl="parChTrans1D2" presStyleIdx="1" presStyleCnt="9"/>
      <dgm:spPr/>
      <dgm:t>
        <a:bodyPr/>
        <a:lstStyle/>
        <a:p>
          <a:endParaRPr lang="ru-RU"/>
        </a:p>
      </dgm:t>
    </dgm:pt>
    <dgm:pt modelId="{B4689F4D-C616-4B5A-AB08-969AFEC6F29C}" type="pres">
      <dgm:prSet presAssocID="{5A305073-4AE3-4F5A-9103-E20EE30AA624}" presName="node" presStyleLbl="node1" presStyleIdx="1" presStyleCnt="9" custScaleX="164371" custScaleY="145447" custRadScaleRad="101793" custRadScaleInc="-63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9AA90-6398-4A9E-9C90-9A289D0B4ED1}" type="pres">
      <dgm:prSet presAssocID="{0AA0458B-F171-4752-8952-9B01C6B0DB39}" presName="Name9" presStyleLbl="parChTrans1D2" presStyleIdx="2" presStyleCnt="9"/>
      <dgm:spPr/>
      <dgm:t>
        <a:bodyPr/>
        <a:lstStyle/>
        <a:p>
          <a:endParaRPr lang="ru-RU"/>
        </a:p>
      </dgm:t>
    </dgm:pt>
    <dgm:pt modelId="{2AE10A3F-8376-4022-8435-7D23E2A99C52}" type="pres">
      <dgm:prSet presAssocID="{0AA0458B-F171-4752-8952-9B01C6B0DB39}" presName="connTx" presStyleLbl="parChTrans1D2" presStyleIdx="2" presStyleCnt="9"/>
      <dgm:spPr/>
      <dgm:t>
        <a:bodyPr/>
        <a:lstStyle/>
        <a:p>
          <a:endParaRPr lang="ru-RU"/>
        </a:p>
      </dgm:t>
    </dgm:pt>
    <dgm:pt modelId="{8E90EB8E-B405-4CFE-8B98-4A3730E11E4A}" type="pres">
      <dgm:prSet presAssocID="{2A64F063-8E2B-4178-A591-FB7DC84F714A}" presName="node" presStyleLbl="node1" presStyleIdx="2" presStyleCnt="9" custScaleX="145447" custScaleY="145447" custRadScaleRad="178210" custRadScaleInc="-60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AFAD6-9784-476C-B26A-F6CCAEF2A753}" type="pres">
      <dgm:prSet presAssocID="{11E86306-1FA3-4165-81CF-E5CFBAACAB41}" presName="Name9" presStyleLbl="parChTrans1D2" presStyleIdx="3" presStyleCnt="9"/>
      <dgm:spPr/>
      <dgm:t>
        <a:bodyPr/>
        <a:lstStyle/>
        <a:p>
          <a:endParaRPr lang="ru-RU"/>
        </a:p>
      </dgm:t>
    </dgm:pt>
    <dgm:pt modelId="{6C400A76-512C-4622-ABC7-4A7262143CD7}" type="pres">
      <dgm:prSet presAssocID="{11E86306-1FA3-4165-81CF-E5CFBAACAB41}" presName="connTx" presStyleLbl="parChTrans1D2" presStyleIdx="3" presStyleCnt="9"/>
      <dgm:spPr/>
      <dgm:t>
        <a:bodyPr/>
        <a:lstStyle/>
        <a:p>
          <a:endParaRPr lang="ru-RU"/>
        </a:p>
      </dgm:t>
    </dgm:pt>
    <dgm:pt modelId="{30E7B6AA-B589-42F5-B263-2F67E7BFE06E}" type="pres">
      <dgm:prSet presAssocID="{1B234536-2071-46C6-A491-AF4B1A3F9FEB}" presName="node" presStyleLbl="node1" presStyleIdx="3" presStyleCnt="9" custScaleX="145447" custScaleY="145447" custRadScaleRad="127374" custRadScaleInc="-115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479B8-58DF-48DD-AC0B-D0C5FC6877CB}" type="pres">
      <dgm:prSet presAssocID="{7FE7A46F-F120-46C2-8441-BB1D9BA17B40}" presName="Name9" presStyleLbl="parChTrans1D2" presStyleIdx="4" presStyleCnt="9"/>
      <dgm:spPr/>
      <dgm:t>
        <a:bodyPr/>
        <a:lstStyle/>
        <a:p>
          <a:endParaRPr lang="ru-RU"/>
        </a:p>
      </dgm:t>
    </dgm:pt>
    <dgm:pt modelId="{6CEA8AA8-969F-4D16-AA37-493DEC7B2497}" type="pres">
      <dgm:prSet presAssocID="{7FE7A46F-F120-46C2-8441-BB1D9BA17B40}" presName="connTx" presStyleLbl="parChTrans1D2" presStyleIdx="4" presStyleCnt="9"/>
      <dgm:spPr/>
      <dgm:t>
        <a:bodyPr/>
        <a:lstStyle/>
        <a:p>
          <a:endParaRPr lang="ru-RU"/>
        </a:p>
      </dgm:t>
    </dgm:pt>
    <dgm:pt modelId="{A6529843-AF44-44C9-93DF-E3B0991FDD04}" type="pres">
      <dgm:prSet presAssocID="{C6A1BDBE-B799-45DE-8DF1-D0A56A293435}" presName="node" presStyleLbl="node1" presStyleIdx="4" presStyleCnt="9" custScaleX="145447" custScaleY="145447" custRadScaleRad="180954" custRadScaleInc="-154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1C879-ADD1-46CE-9D67-364F5ECE1CD3}" type="pres">
      <dgm:prSet presAssocID="{8AB6F3CB-D047-4C8E-B920-0BDFB57A2588}" presName="Name9" presStyleLbl="parChTrans1D2" presStyleIdx="5" presStyleCnt="9"/>
      <dgm:spPr/>
      <dgm:t>
        <a:bodyPr/>
        <a:lstStyle/>
        <a:p>
          <a:endParaRPr lang="ru-RU"/>
        </a:p>
      </dgm:t>
    </dgm:pt>
    <dgm:pt modelId="{62ECBD28-2110-4395-8718-5D140BE52464}" type="pres">
      <dgm:prSet presAssocID="{8AB6F3CB-D047-4C8E-B920-0BDFB57A2588}" presName="connTx" presStyleLbl="parChTrans1D2" presStyleIdx="5" presStyleCnt="9"/>
      <dgm:spPr/>
      <dgm:t>
        <a:bodyPr/>
        <a:lstStyle/>
        <a:p>
          <a:endParaRPr lang="ru-RU"/>
        </a:p>
      </dgm:t>
    </dgm:pt>
    <dgm:pt modelId="{5A8679B6-7689-4D75-A7A5-C24CDE107484}" type="pres">
      <dgm:prSet presAssocID="{84FA42E0-3171-4CBA-9E87-E80A4C844FE3}" presName="node" presStyleLbl="node1" presStyleIdx="5" presStyleCnt="9" custScaleX="145447" custScaleY="145447" custRadScaleRad="98962" custRadScaleInc="-182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442AC-CDA8-474B-92EE-3D632F0EC957}" type="pres">
      <dgm:prSet presAssocID="{850BDB31-7899-47A8-8A8D-2651EE81DB1C}" presName="Name9" presStyleLbl="parChTrans1D2" presStyleIdx="6" presStyleCnt="9"/>
      <dgm:spPr/>
      <dgm:t>
        <a:bodyPr/>
        <a:lstStyle/>
        <a:p>
          <a:endParaRPr lang="ru-RU"/>
        </a:p>
      </dgm:t>
    </dgm:pt>
    <dgm:pt modelId="{B6C2774B-CEC3-4885-8925-9AD4E72E39CE}" type="pres">
      <dgm:prSet presAssocID="{850BDB31-7899-47A8-8A8D-2651EE81DB1C}" presName="connTx" presStyleLbl="parChTrans1D2" presStyleIdx="6" presStyleCnt="9"/>
      <dgm:spPr/>
      <dgm:t>
        <a:bodyPr/>
        <a:lstStyle/>
        <a:p>
          <a:endParaRPr lang="ru-RU"/>
        </a:p>
      </dgm:t>
    </dgm:pt>
    <dgm:pt modelId="{D418F6EB-147F-4047-B751-E8166DE58772}" type="pres">
      <dgm:prSet presAssocID="{948D7AA2-6A07-4029-958A-456C6A888F0B}" presName="node" presStyleLbl="node1" presStyleIdx="6" presStyleCnt="9" custScaleX="145447" custScaleY="145447" custRadScaleRad="99583" custRadScaleInc="-14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11171-4868-4B1B-8C84-7AFE7DA92B72}" type="pres">
      <dgm:prSet presAssocID="{A2E5F42E-C718-432A-8A41-71BF82BBE18E}" presName="Name9" presStyleLbl="parChTrans1D2" presStyleIdx="7" presStyleCnt="9"/>
      <dgm:spPr/>
      <dgm:t>
        <a:bodyPr/>
        <a:lstStyle/>
        <a:p>
          <a:endParaRPr lang="ru-RU"/>
        </a:p>
      </dgm:t>
    </dgm:pt>
    <dgm:pt modelId="{5514A104-9BD3-4559-9BDA-E17D63A5FAED}" type="pres">
      <dgm:prSet presAssocID="{A2E5F42E-C718-432A-8A41-71BF82BBE18E}" presName="connTx" presStyleLbl="parChTrans1D2" presStyleIdx="7" presStyleCnt="9"/>
      <dgm:spPr/>
      <dgm:t>
        <a:bodyPr/>
        <a:lstStyle/>
        <a:p>
          <a:endParaRPr lang="ru-RU"/>
        </a:p>
      </dgm:t>
    </dgm:pt>
    <dgm:pt modelId="{9779251D-D94F-458D-8625-FA8430489ABD}" type="pres">
      <dgm:prSet presAssocID="{052F7232-50DC-44E8-9F5D-8FEEAEB86E33}" presName="node" presStyleLbl="node1" presStyleIdx="7" presStyleCnt="9" custScaleX="145447" custScaleY="145447" custRadScaleRad="146894" custRadScaleInc="-86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04AD7-3C30-42FD-9169-981E636C19E5}" type="pres">
      <dgm:prSet presAssocID="{4199C120-FE21-41AC-9A33-F6885A63D66E}" presName="Name9" presStyleLbl="parChTrans1D2" presStyleIdx="8" presStyleCnt="9"/>
      <dgm:spPr/>
      <dgm:t>
        <a:bodyPr/>
        <a:lstStyle/>
        <a:p>
          <a:endParaRPr lang="ru-RU"/>
        </a:p>
      </dgm:t>
    </dgm:pt>
    <dgm:pt modelId="{ACABAC21-A12D-4CBC-B952-3A73C95768F1}" type="pres">
      <dgm:prSet presAssocID="{4199C120-FE21-41AC-9A33-F6885A63D66E}" presName="connTx" presStyleLbl="parChTrans1D2" presStyleIdx="8" presStyleCnt="9"/>
      <dgm:spPr/>
      <dgm:t>
        <a:bodyPr/>
        <a:lstStyle/>
        <a:p>
          <a:endParaRPr lang="ru-RU"/>
        </a:p>
      </dgm:t>
    </dgm:pt>
    <dgm:pt modelId="{21AB2C71-7445-44F1-88DA-8920B87614F7}" type="pres">
      <dgm:prSet presAssocID="{C3B366E1-35BE-4501-9211-79E56F24F0B1}" presName="node" presStyleLbl="node1" presStyleIdx="8" presStyleCnt="9" custScaleX="145447" custScaleY="145447" custRadScaleRad="182013" custRadScaleInc="-142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D6D3D0-38CB-4B64-A7B3-02B9B0ED4EE3}" type="presOf" srcId="{C3B366E1-35BE-4501-9211-79E56F24F0B1}" destId="{21AB2C71-7445-44F1-88DA-8920B87614F7}" srcOrd="0" destOrd="0" presId="urn:microsoft.com/office/officeart/2005/8/layout/radial1"/>
    <dgm:cxn modelId="{3CCC519B-3654-49C7-866D-91000212BC6A}" srcId="{B179D74B-D7BA-4ED1-A72F-D0DA76E8417A}" destId="{065A3735-5D80-4FA3-B867-379611BFBD38}" srcOrd="0" destOrd="0" parTransId="{607EE9E9-D002-42FE-B74D-D945412804DF}" sibTransId="{44CB75F3-3FAE-4B6F-BF71-2569BC52F44B}"/>
    <dgm:cxn modelId="{13239CE9-A9D4-4F49-A13C-9919904AE0F6}" type="presOf" srcId="{15828F25-D9DC-474E-BDB7-D0C96BB09D53}" destId="{40A4609C-9060-46DB-B6FB-91E6E6B2159D}" srcOrd="1" destOrd="0" presId="urn:microsoft.com/office/officeart/2005/8/layout/radial1"/>
    <dgm:cxn modelId="{55027F70-CC8D-487E-A1D9-43F77457148F}" type="presOf" srcId="{7FE7A46F-F120-46C2-8441-BB1D9BA17B40}" destId="{6CEA8AA8-969F-4D16-AA37-493DEC7B2497}" srcOrd="1" destOrd="0" presId="urn:microsoft.com/office/officeart/2005/8/layout/radial1"/>
    <dgm:cxn modelId="{B9774E65-E7B5-46D6-BB36-4CBB14C006FF}" type="presOf" srcId="{B179D74B-D7BA-4ED1-A72F-D0DA76E8417A}" destId="{22672531-8C33-499F-A8B8-1F76FA72B8E1}" srcOrd="0" destOrd="0" presId="urn:microsoft.com/office/officeart/2005/8/layout/radial1"/>
    <dgm:cxn modelId="{391DC4C8-5E39-4B36-BC90-0B7C287F8DC6}" type="presOf" srcId="{4199C120-FE21-41AC-9A33-F6885A63D66E}" destId="{ACABAC21-A12D-4CBC-B952-3A73C95768F1}" srcOrd="1" destOrd="0" presId="urn:microsoft.com/office/officeart/2005/8/layout/radial1"/>
    <dgm:cxn modelId="{F61DB9D5-B402-4757-A25F-7B0A8BF12203}" type="presOf" srcId="{A2E5F42E-C718-432A-8A41-71BF82BBE18E}" destId="{5514A104-9BD3-4559-9BDA-E17D63A5FAED}" srcOrd="1" destOrd="0" presId="urn:microsoft.com/office/officeart/2005/8/layout/radial1"/>
    <dgm:cxn modelId="{D376D508-ADF9-46FC-A164-4269871277C6}" type="presOf" srcId="{8AB6F3CB-D047-4C8E-B920-0BDFB57A2588}" destId="{62ECBD28-2110-4395-8718-5D140BE52464}" srcOrd="1" destOrd="0" presId="urn:microsoft.com/office/officeart/2005/8/layout/radial1"/>
    <dgm:cxn modelId="{F011814D-0DE6-4596-998C-7232A6219EF6}" type="presOf" srcId="{850BDB31-7899-47A8-8A8D-2651EE81DB1C}" destId="{A5A442AC-CDA8-474B-92EE-3D632F0EC957}" srcOrd="0" destOrd="0" presId="urn:microsoft.com/office/officeart/2005/8/layout/radial1"/>
    <dgm:cxn modelId="{250B212B-36E7-4B8C-A14F-1B3883F2B38B}" type="presOf" srcId="{1B234536-2071-46C6-A491-AF4B1A3F9FEB}" destId="{30E7B6AA-B589-42F5-B263-2F67E7BFE06E}" srcOrd="0" destOrd="0" presId="urn:microsoft.com/office/officeart/2005/8/layout/radial1"/>
    <dgm:cxn modelId="{50CDAB28-315D-4236-A476-DFA283B93D79}" type="presOf" srcId="{5A305073-4AE3-4F5A-9103-E20EE30AA624}" destId="{B4689F4D-C616-4B5A-AB08-969AFEC6F29C}" srcOrd="0" destOrd="0" presId="urn:microsoft.com/office/officeart/2005/8/layout/radial1"/>
    <dgm:cxn modelId="{06EF4E22-1112-4261-B187-A77557CCA008}" type="presOf" srcId="{0AA0458B-F171-4752-8952-9B01C6B0DB39}" destId="{9A99AA90-6398-4A9E-9C90-9A289D0B4ED1}" srcOrd="0" destOrd="0" presId="urn:microsoft.com/office/officeart/2005/8/layout/radial1"/>
    <dgm:cxn modelId="{0111B969-1FBA-4A74-9B43-5C32D06D0411}" type="presOf" srcId="{84FA42E0-3171-4CBA-9E87-E80A4C844FE3}" destId="{5A8679B6-7689-4D75-A7A5-C24CDE107484}" srcOrd="0" destOrd="0" presId="urn:microsoft.com/office/officeart/2005/8/layout/radial1"/>
    <dgm:cxn modelId="{3ACF46E3-81FA-438A-AC9F-869E050E0BC2}" type="presOf" srcId="{A2E5F42E-C718-432A-8A41-71BF82BBE18E}" destId="{BC211171-4868-4B1B-8C84-7AFE7DA92B72}" srcOrd="0" destOrd="0" presId="urn:microsoft.com/office/officeart/2005/8/layout/radial1"/>
    <dgm:cxn modelId="{D85264E3-9117-4119-B98B-48C5328DB343}" srcId="{B179D74B-D7BA-4ED1-A72F-D0DA76E8417A}" destId="{84FA42E0-3171-4CBA-9E87-E80A4C844FE3}" srcOrd="5" destOrd="0" parTransId="{8AB6F3CB-D047-4C8E-B920-0BDFB57A2588}" sibTransId="{8ECB2E2B-7E53-417D-BCDE-DA522F6C8195}"/>
    <dgm:cxn modelId="{EE5ED6C8-3C2A-4568-8D0F-8E9F80CDB84E}" srcId="{B179D74B-D7BA-4ED1-A72F-D0DA76E8417A}" destId="{948D7AA2-6A07-4029-958A-456C6A888F0B}" srcOrd="6" destOrd="0" parTransId="{850BDB31-7899-47A8-8A8D-2651EE81DB1C}" sibTransId="{5E26D90B-22ED-4AB4-8D07-24D8137BEB98}"/>
    <dgm:cxn modelId="{36A62753-1A2B-48AC-97D7-9E5E925242AE}" type="presOf" srcId="{0AA0458B-F171-4752-8952-9B01C6B0DB39}" destId="{2AE10A3F-8376-4022-8435-7D23E2A99C52}" srcOrd="1" destOrd="0" presId="urn:microsoft.com/office/officeart/2005/8/layout/radial1"/>
    <dgm:cxn modelId="{782BF602-3E0B-4660-86E7-37D3BF1EA7C0}" type="presOf" srcId="{850BDB31-7899-47A8-8A8D-2651EE81DB1C}" destId="{B6C2774B-CEC3-4885-8925-9AD4E72E39CE}" srcOrd="1" destOrd="0" presId="urn:microsoft.com/office/officeart/2005/8/layout/radial1"/>
    <dgm:cxn modelId="{BD66AF89-518D-4D13-A187-C0C49287D027}" type="presOf" srcId="{052F7232-50DC-44E8-9F5D-8FEEAEB86E33}" destId="{9779251D-D94F-458D-8625-FA8430489ABD}" srcOrd="0" destOrd="0" presId="urn:microsoft.com/office/officeart/2005/8/layout/radial1"/>
    <dgm:cxn modelId="{4D79AC91-035C-4C94-8770-D262E2EAA9FC}" type="presOf" srcId="{948D7AA2-6A07-4029-958A-456C6A888F0B}" destId="{D418F6EB-147F-4047-B751-E8166DE58772}" srcOrd="0" destOrd="0" presId="urn:microsoft.com/office/officeart/2005/8/layout/radial1"/>
    <dgm:cxn modelId="{43189459-8115-4889-A2D6-14B8D04F4080}" type="presOf" srcId="{7FE7A46F-F120-46C2-8441-BB1D9BA17B40}" destId="{6CE479B8-58DF-48DD-AC0B-D0C5FC6877CB}" srcOrd="0" destOrd="0" presId="urn:microsoft.com/office/officeart/2005/8/layout/radial1"/>
    <dgm:cxn modelId="{6D6278AB-D84E-4017-91F5-351B059818D7}" type="presOf" srcId="{607EE9E9-D002-42FE-B74D-D945412804DF}" destId="{9C4E9843-91FB-4B66-AD05-A718EA51A920}" srcOrd="1" destOrd="0" presId="urn:microsoft.com/office/officeart/2005/8/layout/radial1"/>
    <dgm:cxn modelId="{BA40801B-6F8E-48DF-AA7D-8DF4558A656F}" type="presOf" srcId="{15828F25-D9DC-474E-BDB7-D0C96BB09D53}" destId="{09F81971-61A1-4CB0-8EEA-38BD69D84A68}" srcOrd="0" destOrd="0" presId="urn:microsoft.com/office/officeart/2005/8/layout/radial1"/>
    <dgm:cxn modelId="{94179C15-8BCE-4648-878D-2FDA92C3F688}" srcId="{B179D74B-D7BA-4ED1-A72F-D0DA76E8417A}" destId="{1B234536-2071-46C6-A491-AF4B1A3F9FEB}" srcOrd="3" destOrd="0" parTransId="{11E86306-1FA3-4165-81CF-E5CFBAACAB41}" sibTransId="{1EE3D30F-5CA2-4829-8D39-76AE15AD5942}"/>
    <dgm:cxn modelId="{1AB39086-C25E-4ABE-878B-C30FE6484202}" srcId="{B179D74B-D7BA-4ED1-A72F-D0DA76E8417A}" destId="{5A305073-4AE3-4F5A-9103-E20EE30AA624}" srcOrd="1" destOrd="0" parTransId="{15828F25-D9DC-474E-BDB7-D0C96BB09D53}" sibTransId="{E9C62FCB-D719-489F-AD23-B2692E2F13DF}"/>
    <dgm:cxn modelId="{7655DC64-8482-4141-93F5-8D519CB2D159}" type="presOf" srcId="{4199C120-FE21-41AC-9A33-F6885A63D66E}" destId="{38A04AD7-3C30-42FD-9169-981E636C19E5}" srcOrd="0" destOrd="0" presId="urn:microsoft.com/office/officeart/2005/8/layout/radial1"/>
    <dgm:cxn modelId="{D5244609-9439-40B1-BF21-59A44C5BFDAE}" type="presOf" srcId="{C6A1BDBE-B799-45DE-8DF1-D0A56A293435}" destId="{A6529843-AF44-44C9-93DF-E3B0991FDD04}" srcOrd="0" destOrd="0" presId="urn:microsoft.com/office/officeart/2005/8/layout/radial1"/>
    <dgm:cxn modelId="{277B7D77-55D6-4676-8C59-036C19632EA2}" type="presOf" srcId="{2A64F063-8E2B-4178-A591-FB7DC84F714A}" destId="{8E90EB8E-B405-4CFE-8B98-4A3730E11E4A}" srcOrd="0" destOrd="0" presId="urn:microsoft.com/office/officeart/2005/8/layout/radial1"/>
    <dgm:cxn modelId="{F718F0FC-62BE-416F-9ADA-B34C235F42C9}" srcId="{B179D74B-D7BA-4ED1-A72F-D0DA76E8417A}" destId="{2A64F063-8E2B-4178-A591-FB7DC84F714A}" srcOrd="2" destOrd="0" parTransId="{0AA0458B-F171-4752-8952-9B01C6B0DB39}" sibTransId="{D9C56CFB-41C2-42EC-BF79-8976EAE3D7E1}"/>
    <dgm:cxn modelId="{E9AE4F4E-3A59-4E7D-A8C0-22F3950433CD}" type="presOf" srcId="{11E86306-1FA3-4165-81CF-E5CFBAACAB41}" destId="{6C400A76-512C-4622-ABC7-4A7262143CD7}" srcOrd="1" destOrd="0" presId="urn:microsoft.com/office/officeart/2005/8/layout/radial1"/>
    <dgm:cxn modelId="{452DE7E2-BFBD-4189-B0C1-D4F58042CF44}" srcId="{B179D74B-D7BA-4ED1-A72F-D0DA76E8417A}" destId="{052F7232-50DC-44E8-9F5D-8FEEAEB86E33}" srcOrd="7" destOrd="0" parTransId="{A2E5F42E-C718-432A-8A41-71BF82BBE18E}" sibTransId="{71ADD2D1-68BE-4C39-A17E-3E7AC1D147F0}"/>
    <dgm:cxn modelId="{FB20F822-177B-4BA5-8D63-A940CF701DD6}" srcId="{1F8E4B7B-3190-492B-BA7B-9B52CE7D79BE}" destId="{B179D74B-D7BA-4ED1-A72F-D0DA76E8417A}" srcOrd="0" destOrd="0" parTransId="{2593081F-B3F6-458C-9839-9366C7AB704F}" sibTransId="{C467CE14-FCF4-4A26-A9B5-33DBF19BA512}"/>
    <dgm:cxn modelId="{D015EBAF-0B0F-4D0A-8F07-38D39946D720}" srcId="{B179D74B-D7BA-4ED1-A72F-D0DA76E8417A}" destId="{C6A1BDBE-B799-45DE-8DF1-D0A56A293435}" srcOrd="4" destOrd="0" parTransId="{7FE7A46F-F120-46C2-8441-BB1D9BA17B40}" sibTransId="{B358B0F7-9D28-4C8F-9C22-734A2FEDCC8D}"/>
    <dgm:cxn modelId="{F8297B93-34B9-4CA9-AC5D-9566195A3865}" type="presOf" srcId="{065A3735-5D80-4FA3-B867-379611BFBD38}" destId="{9F81A141-1B04-4A03-B238-37F7A90993F2}" srcOrd="0" destOrd="0" presId="urn:microsoft.com/office/officeart/2005/8/layout/radial1"/>
    <dgm:cxn modelId="{BA557D1A-7B10-484D-86D8-81F6F7CA80AF}" type="presOf" srcId="{1F8E4B7B-3190-492B-BA7B-9B52CE7D79BE}" destId="{FC4E895A-5CB6-4776-9D34-BC12EF08CF61}" srcOrd="0" destOrd="0" presId="urn:microsoft.com/office/officeart/2005/8/layout/radial1"/>
    <dgm:cxn modelId="{EA09CA83-915C-4E10-817D-131D2AD81289}" type="presOf" srcId="{607EE9E9-D002-42FE-B74D-D945412804DF}" destId="{2CB797D3-131D-4B40-8D1C-3C0BCCD4E26A}" srcOrd="0" destOrd="0" presId="urn:microsoft.com/office/officeart/2005/8/layout/radial1"/>
    <dgm:cxn modelId="{1B2D08A9-FD2B-4C26-B84F-A6C6038E479D}" srcId="{B179D74B-D7BA-4ED1-A72F-D0DA76E8417A}" destId="{C3B366E1-35BE-4501-9211-79E56F24F0B1}" srcOrd="8" destOrd="0" parTransId="{4199C120-FE21-41AC-9A33-F6885A63D66E}" sibTransId="{AB4F022C-2B6F-4D5A-8949-0266BBDB6FAD}"/>
    <dgm:cxn modelId="{768E5351-6918-4060-AC50-629DBF30600A}" type="presOf" srcId="{11E86306-1FA3-4165-81CF-E5CFBAACAB41}" destId="{D23AFAD6-9784-476C-B26A-F6CCAEF2A753}" srcOrd="0" destOrd="0" presId="urn:microsoft.com/office/officeart/2005/8/layout/radial1"/>
    <dgm:cxn modelId="{1E9A7DC7-6202-45C2-86C1-237CD28A2ACA}" type="presOf" srcId="{8AB6F3CB-D047-4C8E-B920-0BDFB57A2588}" destId="{1BB1C879-ADD1-46CE-9D67-364F5ECE1CD3}" srcOrd="0" destOrd="0" presId="urn:microsoft.com/office/officeart/2005/8/layout/radial1"/>
    <dgm:cxn modelId="{44C05B4C-61BD-451F-9085-F0BCEA32C703}" type="presParOf" srcId="{FC4E895A-5CB6-4776-9D34-BC12EF08CF61}" destId="{22672531-8C33-499F-A8B8-1F76FA72B8E1}" srcOrd="0" destOrd="0" presId="urn:microsoft.com/office/officeart/2005/8/layout/radial1"/>
    <dgm:cxn modelId="{71D0D890-F809-4FB2-9411-A556971E5A5B}" type="presParOf" srcId="{FC4E895A-5CB6-4776-9D34-BC12EF08CF61}" destId="{2CB797D3-131D-4B40-8D1C-3C0BCCD4E26A}" srcOrd="1" destOrd="0" presId="urn:microsoft.com/office/officeart/2005/8/layout/radial1"/>
    <dgm:cxn modelId="{30FFD7E6-0AEB-4AF8-ACF8-2AEE8840AE4C}" type="presParOf" srcId="{2CB797D3-131D-4B40-8D1C-3C0BCCD4E26A}" destId="{9C4E9843-91FB-4B66-AD05-A718EA51A920}" srcOrd="0" destOrd="0" presId="urn:microsoft.com/office/officeart/2005/8/layout/radial1"/>
    <dgm:cxn modelId="{9C6AEFC0-9D03-4FAC-9970-F41813D87DD9}" type="presParOf" srcId="{FC4E895A-5CB6-4776-9D34-BC12EF08CF61}" destId="{9F81A141-1B04-4A03-B238-37F7A90993F2}" srcOrd="2" destOrd="0" presId="urn:microsoft.com/office/officeart/2005/8/layout/radial1"/>
    <dgm:cxn modelId="{A039F956-7F5F-44E0-9730-AE32B8ADDABD}" type="presParOf" srcId="{FC4E895A-5CB6-4776-9D34-BC12EF08CF61}" destId="{09F81971-61A1-4CB0-8EEA-38BD69D84A68}" srcOrd="3" destOrd="0" presId="urn:microsoft.com/office/officeart/2005/8/layout/radial1"/>
    <dgm:cxn modelId="{21C72078-CA85-4061-84D6-00E7F0A66762}" type="presParOf" srcId="{09F81971-61A1-4CB0-8EEA-38BD69D84A68}" destId="{40A4609C-9060-46DB-B6FB-91E6E6B2159D}" srcOrd="0" destOrd="0" presId="urn:microsoft.com/office/officeart/2005/8/layout/radial1"/>
    <dgm:cxn modelId="{2F0EDCA0-CACE-4251-BD37-6D2B9D121789}" type="presParOf" srcId="{FC4E895A-5CB6-4776-9D34-BC12EF08CF61}" destId="{B4689F4D-C616-4B5A-AB08-969AFEC6F29C}" srcOrd="4" destOrd="0" presId="urn:microsoft.com/office/officeart/2005/8/layout/radial1"/>
    <dgm:cxn modelId="{DE044417-E4D9-4E1F-A26E-D6FEC2C19B25}" type="presParOf" srcId="{FC4E895A-5CB6-4776-9D34-BC12EF08CF61}" destId="{9A99AA90-6398-4A9E-9C90-9A289D0B4ED1}" srcOrd="5" destOrd="0" presId="urn:microsoft.com/office/officeart/2005/8/layout/radial1"/>
    <dgm:cxn modelId="{367ECCBE-269C-41E4-A994-B65C96EBEC99}" type="presParOf" srcId="{9A99AA90-6398-4A9E-9C90-9A289D0B4ED1}" destId="{2AE10A3F-8376-4022-8435-7D23E2A99C52}" srcOrd="0" destOrd="0" presId="urn:microsoft.com/office/officeart/2005/8/layout/radial1"/>
    <dgm:cxn modelId="{BD4F2327-D13A-40E1-9967-42FCF67622E5}" type="presParOf" srcId="{FC4E895A-5CB6-4776-9D34-BC12EF08CF61}" destId="{8E90EB8E-B405-4CFE-8B98-4A3730E11E4A}" srcOrd="6" destOrd="0" presId="urn:microsoft.com/office/officeart/2005/8/layout/radial1"/>
    <dgm:cxn modelId="{E37B3763-3433-403F-825B-5EE5AF2254DC}" type="presParOf" srcId="{FC4E895A-5CB6-4776-9D34-BC12EF08CF61}" destId="{D23AFAD6-9784-476C-B26A-F6CCAEF2A753}" srcOrd="7" destOrd="0" presId="urn:microsoft.com/office/officeart/2005/8/layout/radial1"/>
    <dgm:cxn modelId="{70CDB5C0-4315-4CBD-85C7-5D0ED17E71B6}" type="presParOf" srcId="{D23AFAD6-9784-476C-B26A-F6CCAEF2A753}" destId="{6C400A76-512C-4622-ABC7-4A7262143CD7}" srcOrd="0" destOrd="0" presId="urn:microsoft.com/office/officeart/2005/8/layout/radial1"/>
    <dgm:cxn modelId="{A592A61C-9CC0-4C1F-AF2B-96ACE601C06C}" type="presParOf" srcId="{FC4E895A-5CB6-4776-9D34-BC12EF08CF61}" destId="{30E7B6AA-B589-42F5-B263-2F67E7BFE06E}" srcOrd="8" destOrd="0" presId="urn:microsoft.com/office/officeart/2005/8/layout/radial1"/>
    <dgm:cxn modelId="{E338D541-BA1D-4029-AD58-832BB1FEBD3F}" type="presParOf" srcId="{FC4E895A-5CB6-4776-9D34-BC12EF08CF61}" destId="{6CE479B8-58DF-48DD-AC0B-D0C5FC6877CB}" srcOrd="9" destOrd="0" presId="urn:microsoft.com/office/officeart/2005/8/layout/radial1"/>
    <dgm:cxn modelId="{A7FC0FF9-546C-43A9-B8E2-F57F165CF1C7}" type="presParOf" srcId="{6CE479B8-58DF-48DD-AC0B-D0C5FC6877CB}" destId="{6CEA8AA8-969F-4D16-AA37-493DEC7B2497}" srcOrd="0" destOrd="0" presId="urn:microsoft.com/office/officeart/2005/8/layout/radial1"/>
    <dgm:cxn modelId="{55F119F5-8381-4431-9E30-A91488176FDF}" type="presParOf" srcId="{FC4E895A-5CB6-4776-9D34-BC12EF08CF61}" destId="{A6529843-AF44-44C9-93DF-E3B0991FDD04}" srcOrd="10" destOrd="0" presId="urn:microsoft.com/office/officeart/2005/8/layout/radial1"/>
    <dgm:cxn modelId="{03777F11-38CE-41AA-AF27-B13837171558}" type="presParOf" srcId="{FC4E895A-5CB6-4776-9D34-BC12EF08CF61}" destId="{1BB1C879-ADD1-46CE-9D67-364F5ECE1CD3}" srcOrd="11" destOrd="0" presId="urn:microsoft.com/office/officeart/2005/8/layout/radial1"/>
    <dgm:cxn modelId="{32E50727-E3BC-419F-AD01-200A11225E97}" type="presParOf" srcId="{1BB1C879-ADD1-46CE-9D67-364F5ECE1CD3}" destId="{62ECBD28-2110-4395-8718-5D140BE52464}" srcOrd="0" destOrd="0" presId="urn:microsoft.com/office/officeart/2005/8/layout/radial1"/>
    <dgm:cxn modelId="{FAE6A49E-3F31-4D86-BFFD-4DD10449ABD8}" type="presParOf" srcId="{FC4E895A-5CB6-4776-9D34-BC12EF08CF61}" destId="{5A8679B6-7689-4D75-A7A5-C24CDE107484}" srcOrd="12" destOrd="0" presId="urn:microsoft.com/office/officeart/2005/8/layout/radial1"/>
    <dgm:cxn modelId="{BB0018DC-8D1B-40DE-BA8C-F34F961AB309}" type="presParOf" srcId="{FC4E895A-5CB6-4776-9D34-BC12EF08CF61}" destId="{A5A442AC-CDA8-474B-92EE-3D632F0EC957}" srcOrd="13" destOrd="0" presId="urn:microsoft.com/office/officeart/2005/8/layout/radial1"/>
    <dgm:cxn modelId="{96557797-B387-493B-96A8-693D2A3D2233}" type="presParOf" srcId="{A5A442AC-CDA8-474B-92EE-3D632F0EC957}" destId="{B6C2774B-CEC3-4885-8925-9AD4E72E39CE}" srcOrd="0" destOrd="0" presId="urn:microsoft.com/office/officeart/2005/8/layout/radial1"/>
    <dgm:cxn modelId="{6E0AE8D2-0E9A-463E-B85C-D773474BCA5A}" type="presParOf" srcId="{FC4E895A-5CB6-4776-9D34-BC12EF08CF61}" destId="{D418F6EB-147F-4047-B751-E8166DE58772}" srcOrd="14" destOrd="0" presId="urn:microsoft.com/office/officeart/2005/8/layout/radial1"/>
    <dgm:cxn modelId="{056F96FF-72E0-4896-8E1B-3A25063FD02C}" type="presParOf" srcId="{FC4E895A-5CB6-4776-9D34-BC12EF08CF61}" destId="{BC211171-4868-4B1B-8C84-7AFE7DA92B72}" srcOrd="15" destOrd="0" presId="urn:microsoft.com/office/officeart/2005/8/layout/radial1"/>
    <dgm:cxn modelId="{C2C813E3-3833-47A5-9682-6E414D7486A3}" type="presParOf" srcId="{BC211171-4868-4B1B-8C84-7AFE7DA92B72}" destId="{5514A104-9BD3-4559-9BDA-E17D63A5FAED}" srcOrd="0" destOrd="0" presId="urn:microsoft.com/office/officeart/2005/8/layout/radial1"/>
    <dgm:cxn modelId="{53C19E8E-4581-435A-BD3D-A078862D8134}" type="presParOf" srcId="{FC4E895A-5CB6-4776-9D34-BC12EF08CF61}" destId="{9779251D-D94F-458D-8625-FA8430489ABD}" srcOrd="16" destOrd="0" presId="urn:microsoft.com/office/officeart/2005/8/layout/radial1"/>
    <dgm:cxn modelId="{F7F15935-6194-4385-A09A-61576EDE1BCE}" type="presParOf" srcId="{FC4E895A-5CB6-4776-9D34-BC12EF08CF61}" destId="{38A04AD7-3C30-42FD-9169-981E636C19E5}" srcOrd="17" destOrd="0" presId="urn:microsoft.com/office/officeart/2005/8/layout/radial1"/>
    <dgm:cxn modelId="{A6697A23-1DE4-458B-A41B-28F3235DA704}" type="presParOf" srcId="{38A04AD7-3C30-42FD-9169-981E636C19E5}" destId="{ACABAC21-A12D-4CBC-B952-3A73C95768F1}" srcOrd="0" destOrd="0" presId="urn:microsoft.com/office/officeart/2005/8/layout/radial1"/>
    <dgm:cxn modelId="{07640FAA-71BE-486D-A918-2F19708529E1}" type="presParOf" srcId="{FC4E895A-5CB6-4776-9D34-BC12EF08CF61}" destId="{21AB2C71-7445-44F1-88DA-8920B87614F7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9121,1 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1037,7 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5924D-DD7F-49D0-BEF2-B1F55D7B233A}" type="presOf" srcId="{DBFC0E42-52C3-41AC-9D55-3ACB6CC85CB4}" destId="{8C300156-AF83-44F4-9572-C69CB6AE81BB}" srcOrd="1" destOrd="0" presId="urn:microsoft.com/office/officeart/2005/8/layout/venn1"/>
    <dgm:cxn modelId="{A044DD5E-94FF-4980-9974-0E29CE722457}" type="presOf" srcId="{DBFC0E42-52C3-41AC-9D55-3ACB6CC85CB4}" destId="{E30DA2D8-C1F0-4BB3-8F56-836B6D54BAEA}" srcOrd="0" destOrd="0" presId="urn:microsoft.com/office/officeart/2005/8/layout/venn1"/>
    <dgm:cxn modelId="{D28250F7-8508-4731-B769-FA274B0E6D00}" type="presOf" srcId="{517D4731-E778-4229-ADC1-3054A5537D2B}" destId="{0CCA2EBD-E007-40E2-BC0A-B9FC89413435}" srcOrd="0" destOrd="0" presId="urn:microsoft.com/office/officeart/2005/8/layout/venn1"/>
    <dgm:cxn modelId="{CF2362D2-8820-47A9-95AD-EBCF8E15E379}" type="presOf" srcId="{7D40F476-0546-4DC1-BB6A-4F8DD0F3633C}" destId="{780274D5-3C8B-4693-9DBA-38420241D3FC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216514A-8ED0-4F26-BCC1-0C22CDBBE670}" type="presOf" srcId="{7D40F476-0546-4DC1-BB6A-4F8DD0F3633C}" destId="{13135B4C-4AC9-43E6-AF2F-D7E23FABF6CB}" srcOrd="1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4D7CCEA5-C478-4BE4-8D68-78735B1F012D}" type="presParOf" srcId="{0CCA2EBD-E007-40E2-BC0A-B9FC89413435}" destId="{780274D5-3C8B-4693-9DBA-38420241D3FC}" srcOrd="0" destOrd="0" presId="urn:microsoft.com/office/officeart/2005/8/layout/venn1"/>
    <dgm:cxn modelId="{395DDF23-CEBD-4455-812B-072A861FABFD}" type="presParOf" srcId="{0CCA2EBD-E007-40E2-BC0A-B9FC89413435}" destId="{13135B4C-4AC9-43E6-AF2F-D7E23FABF6CB}" srcOrd="1" destOrd="0" presId="urn:microsoft.com/office/officeart/2005/8/layout/venn1"/>
    <dgm:cxn modelId="{B23B80A0-C447-4E45-9E4E-907D04CD4D5C}" type="presParOf" srcId="{0CCA2EBD-E007-40E2-BC0A-B9FC89413435}" destId="{E30DA2D8-C1F0-4BB3-8F56-836B6D54BAEA}" srcOrd="2" destOrd="0" presId="urn:microsoft.com/office/officeart/2005/8/layout/venn1"/>
    <dgm:cxn modelId="{A149F381-5C87-407E-934F-E36AA0A7C4AE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7469,0 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1542,4тыс.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2804" custLinFactNeighborY="-6648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BAB004-7E38-401B-9598-A39CFDA16CAC}" type="presOf" srcId="{DBFC0E42-52C3-41AC-9D55-3ACB6CC85CB4}" destId="{8C300156-AF83-44F4-9572-C69CB6AE81BB}" srcOrd="1" destOrd="0" presId="urn:microsoft.com/office/officeart/2005/8/layout/venn1"/>
    <dgm:cxn modelId="{74A8D47F-EAE9-4B64-8912-C9C465E98F34}" type="presOf" srcId="{7D40F476-0546-4DC1-BB6A-4F8DD0F3633C}" destId="{13135B4C-4AC9-43E6-AF2F-D7E23FABF6CB}" srcOrd="1" destOrd="0" presId="urn:microsoft.com/office/officeart/2005/8/layout/venn1"/>
    <dgm:cxn modelId="{F4F5C802-ED49-40C0-9376-249DC285D532}" type="presOf" srcId="{517D4731-E778-4229-ADC1-3054A5537D2B}" destId="{0CCA2EBD-E007-40E2-BC0A-B9FC89413435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0F1D99B5-26EF-428D-B7F4-0229C07834AB}" type="presOf" srcId="{7D40F476-0546-4DC1-BB6A-4F8DD0F3633C}" destId="{780274D5-3C8B-4693-9DBA-38420241D3FC}" srcOrd="0" destOrd="0" presId="urn:microsoft.com/office/officeart/2005/8/layout/venn1"/>
    <dgm:cxn modelId="{86715F2E-85B1-4A3A-A991-81AB1597E67E}" type="presOf" srcId="{DBFC0E42-52C3-41AC-9D55-3ACB6CC85CB4}" destId="{E30DA2D8-C1F0-4BB3-8F56-836B6D54BAEA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3BDB8FBF-EFF5-42C4-A477-12971B4E11C7}" type="presParOf" srcId="{0CCA2EBD-E007-40E2-BC0A-B9FC89413435}" destId="{780274D5-3C8B-4693-9DBA-38420241D3FC}" srcOrd="0" destOrd="0" presId="urn:microsoft.com/office/officeart/2005/8/layout/venn1"/>
    <dgm:cxn modelId="{9433A6BE-1D6B-4D1E-9AFA-7D520DB80634}" type="presParOf" srcId="{0CCA2EBD-E007-40E2-BC0A-B9FC89413435}" destId="{13135B4C-4AC9-43E6-AF2F-D7E23FABF6CB}" srcOrd="1" destOrd="0" presId="urn:microsoft.com/office/officeart/2005/8/layout/venn1"/>
    <dgm:cxn modelId="{C0E3EEEF-59D7-4258-8EEE-AF81CE38EFAE}" type="presParOf" srcId="{0CCA2EBD-E007-40E2-BC0A-B9FC89413435}" destId="{E30DA2D8-C1F0-4BB3-8F56-836B6D54BAEA}" srcOrd="2" destOrd="0" presId="urn:microsoft.com/office/officeart/2005/8/layout/venn1"/>
    <dgm:cxn modelId="{9F5B9A0A-5672-4B7E-9710-3416CAD760D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8150,1</a:t>
          </a:r>
        </a:p>
        <a:p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1003,6тыс,</a:t>
          </a: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5D570-ED46-4E63-93A3-EE65B4F4CE3E}" type="presOf" srcId="{DBFC0E42-52C3-41AC-9D55-3ACB6CC85CB4}" destId="{E30DA2D8-C1F0-4BB3-8F56-836B6D54BAEA}" srcOrd="0" destOrd="0" presId="urn:microsoft.com/office/officeart/2005/8/layout/venn1"/>
    <dgm:cxn modelId="{63085201-3429-4FA2-9C68-14D9077AF2E4}" type="presOf" srcId="{7D40F476-0546-4DC1-BB6A-4F8DD0F3633C}" destId="{13135B4C-4AC9-43E6-AF2F-D7E23FABF6CB}" srcOrd="1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FA36070-EA62-4617-9AB4-6C360A37E41C}" type="presOf" srcId="{DBFC0E42-52C3-41AC-9D55-3ACB6CC85CB4}" destId="{8C300156-AF83-44F4-9572-C69CB6AE81BB}" srcOrd="1" destOrd="0" presId="urn:microsoft.com/office/officeart/2005/8/layout/venn1"/>
    <dgm:cxn modelId="{BC55F10A-26CA-4BFD-B858-782993857D09}" type="presOf" srcId="{7D40F476-0546-4DC1-BB6A-4F8DD0F3633C}" destId="{780274D5-3C8B-4693-9DBA-38420241D3FC}" srcOrd="0" destOrd="0" presId="urn:microsoft.com/office/officeart/2005/8/layout/venn1"/>
    <dgm:cxn modelId="{5179CA76-EBAF-4E54-9851-C458CD57559E}" type="presOf" srcId="{517D4731-E778-4229-ADC1-3054A5537D2B}" destId="{0CCA2EBD-E007-40E2-BC0A-B9FC89413435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083E895A-97B8-4CB5-AB07-B19F82AA4941}" type="presParOf" srcId="{0CCA2EBD-E007-40E2-BC0A-B9FC89413435}" destId="{780274D5-3C8B-4693-9DBA-38420241D3FC}" srcOrd="0" destOrd="0" presId="urn:microsoft.com/office/officeart/2005/8/layout/venn1"/>
    <dgm:cxn modelId="{431E269E-BCC7-4464-A4CF-88E15F637DBA}" type="presParOf" srcId="{0CCA2EBD-E007-40E2-BC0A-B9FC89413435}" destId="{13135B4C-4AC9-43E6-AF2F-D7E23FABF6CB}" srcOrd="1" destOrd="0" presId="urn:microsoft.com/office/officeart/2005/8/layout/venn1"/>
    <dgm:cxn modelId="{EE5CED0E-73EB-4E9E-B993-2041F452B936}" type="presParOf" srcId="{0CCA2EBD-E007-40E2-BC0A-B9FC89413435}" destId="{E30DA2D8-C1F0-4BB3-8F56-836B6D54BAEA}" srcOrd="2" destOrd="0" presId="urn:microsoft.com/office/officeart/2005/8/layout/venn1"/>
    <dgm:cxn modelId="{DBEB0DCD-9FE2-4852-967E-A61A84A26B45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6B050C-2F50-460D-B816-B462A7F72C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FE3127-1B0D-4C6B-A650-404DBADB2CC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2015 год – 3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756,3тыс.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214F8E-A75B-4638-A8E9-5CF5A7D0A410}" type="parTrans" cxnId="{C1CBDE8E-29AF-40F0-A594-A76DBDDADBC4}">
      <dgm:prSet/>
      <dgm:spPr/>
      <dgm:t>
        <a:bodyPr/>
        <a:lstStyle/>
        <a:p>
          <a:endParaRPr lang="ru-RU"/>
        </a:p>
      </dgm:t>
    </dgm:pt>
    <dgm:pt modelId="{7C7A7054-43D5-4DD4-BDC5-FFF9E999C047}" type="sibTrans" cxnId="{C1CBDE8E-29AF-40F0-A594-A76DBDDADBC4}">
      <dgm:prSet/>
      <dgm:spPr/>
      <dgm:t>
        <a:bodyPr/>
        <a:lstStyle/>
        <a:p>
          <a:endParaRPr lang="ru-RU"/>
        </a:p>
      </dgm:t>
    </dgm:pt>
    <dgm:pt modelId="{556AEC2C-575F-4DB4-84AF-3DC9D0403EC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2016 год – 3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934,3тыс.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AC39FA-398E-4F6A-9774-82D00D9743D6}" type="parTrans" cxnId="{537806F0-782B-456B-A406-B0C220E347BA}">
      <dgm:prSet/>
      <dgm:spPr/>
      <dgm:t>
        <a:bodyPr/>
        <a:lstStyle/>
        <a:p>
          <a:endParaRPr lang="ru-RU"/>
        </a:p>
      </dgm:t>
    </dgm:pt>
    <dgm:pt modelId="{40E06ADD-8ACD-4E5E-8655-6A990A182556}" type="sibTrans" cxnId="{537806F0-782B-456B-A406-B0C220E347BA}">
      <dgm:prSet/>
      <dgm:spPr/>
      <dgm:t>
        <a:bodyPr/>
        <a:lstStyle/>
        <a:p>
          <a:endParaRPr lang="ru-RU"/>
        </a:p>
      </dgm:t>
    </dgm:pt>
    <dgm:pt modelId="{1FD1C55B-05AC-4D33-A4E5-D1C03496F69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2017 год –3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643,0  тыс.  руб.</a:t>
          </a:r>
        </a:p>
      </dgm:t>
    </dgm:pt>
    <dgm:pt modelId="{C5872C35-9226-47B4-BD67-A6B0E4092B59}" type="parTrans" cxnId="{FA85E1C0-0BE1-4B1F-9BA5-5E03ED2AD212}">
      <dgm:prSet/>
      <dgm:spPr/>
      <dgm:t>
        <a:bodyPr/>
        <a:lstStyle/>
        <a:p>
          <a:endParaRPr lang="ru-RU"/>
        </a:p>
      </dgm:t>
    </dgm:pt>
    <dgm:pt modelId="{803989E6-A148-4712-B159-9C6C5F35499B}" type="sibTrans" cxnId="{FA85E1C0-0BE1-4B1F-9BA5-5E03ED2AD212}">
      <dgm:prSet/>
      <dgm:spPr/>
      <dgm:t>
        <a:bodyPr/>
        <a:lstStyle/>
        <a:p>
          <a:endParaRPr lang="ru-RU"/>
        </a:p>
      </dgm:t>
    </dgm:pt>
    <dgm:pt modelId="{1A549A81-CF55-48FE-8666-86A42F01E15C}" type="pres">
      <dgm:prSet presAssocID="{326B050C-2F50-460D-B816-B462A7F72C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AA10FA-C07B-4E36-AE0E-D9FADA6BFF46}" type="pres">
      <dgm:prSet presAssocID="{5EFE3127-1B0D-4C6B-A650-404DBADB2CC8}" presName="parentLin" presStyleCnt="0"/>
      <dgm:spPr/>
    </dgm:pt>
    <dgm:pt modelId="{61C65536-371C-4245-BD9F-F013A99C09CF}" type="pres">
      <dgm:prSet presAssocID="{5EFE3127-1B0D-4C6B-A650-404DBADB2C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272094-9CD0-4509-9786-0A048F61615B}" type="pres">
      <dgm:prSet presAssocID="{5EFE3127-1B0D-4C6B-A650-404DBADB2CC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DAAAC-A6D1-4C53-B082-3FAE6C2A781C}" type="pres">
      <dgm:prSet presAssocID="{5EFE3127-1B0D-4C6B-A650-404DBADB2CC8}" presName="negativeSpace" presStyleCnt="0"/>
      <dgm:spPr/>
    </dgm:pt>
    <dgm:pt modelId="{BB6C09AA-C921-4E6A-83DC-709E72FB8C8C}" type="pres">
      <dgm:prSet presAssocID="{5EFE3127-1B0D-4C6B-A650-404DBADB2CC8}" presName="childText" presStyleLbl="conFgAcc1" presStyleIdx="0" presStyleCnt="3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877E3A5-DD92-4F32-BB7B-3E95F6FC916E}" type="pres">
      <dgm:prSet presAssocID="{7C7A7054-43D5-4DD4-BDC5-FFF9E999C047}" presName="spaceBetweenRectangles" presStyleCnt="0"/>
      <dgm:spPr/>
    </dgm:pt>
    <dgm:pt modelId="{DBBFBB9A-60E9-4D17-9870-593B067ED48D}" type="pres">
      <dgm:prSet presAssocID="{556AEC2C-575F-4DB4-84AF-3DC9D0403EC7}" presName="parentLin" presStyleCnt="0"/>
      <dgm:spPr/>
    </dgm:pt>
    <dgm:pt modelId="{9078CFE8-3392-47D3-8ED5-9894BD44CDCC}" type="pres">
      <dgm:prSet presAssocID="{556AEC2C-575F-4DB4-84AF-3DC9D0403E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D4153E-80F4-4D5D-8D93-65FBF320E68B}" type="pres">
      <dgm:prSet presAssocID="{556AEC2C-575F-4DB4-84AF-3DC9D0403EC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1E6AF-F03B-4652-A977-D1C7DC30A2AD}" type="pres">
      <dgm:prSet presAssocID="{556AEC2C-575F-4DB4-84AF-3DC9D0403EC7}" presName="negativeSpace" presStyleCnt="0"/>
      <dgm:spPr/>
    </dgm:pt>
    <dgm:pt modelId="{2A6F14EC-B57D-4FEB-8B30-6DA36B739F78}" type="pres">
      <dgm:prSet presAssocID="{556AEC2C-575F-4DB4-84AF-3DC9D0403EC7}" presName="childText" presStyleLbl="conFgAcc1" presStyleIdx="1" presStyleCnt="3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5B285F55-5C06-4BC4-9893-2B32D56DE720}" type="pres">
      <dgm:prSet presAssocID="{40E06ADD-8ACD-4E5E-8655-6A990A182556}" presName="spaceBetweenRectangles" presStyleCnt="0"/>
      <dgm:spPr/>
    </dgm:pt>
    <dgm:pt modelId="{B4A2B4E8-8D1C-4C3A-A02B-1049DF347049}" type="pres">
      <dgm:prSet presAssocID="{1FD1C55B-05AC-4D33-A4E5-D1C03496F691}" presName="parentLin" presStyleCnt="0"/>
      <dgm:spPr/>
    </dgm:pt>
    <dgm:pt modelId="{A31FAF1F-ABDA-4738-9D1B-9CBD20A24B6B}" type="pres">
      <dgm:prSet presAssocID="{1FD1C55B-05AC-4D33-A4E5-D1C03496F69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55C4D6-10E8-481A-B4E8-C1716764BF48}" type="pres">
      <dgm:prSet presAssocID="{1FD1C55B-05AC-4D33-A4E5-D1C03496F69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325DC-A2BB-4EF8-A469-52C28BD7EB8D}" type="pres">
      <dgm:prSet presAssocID="{1FD1C55B-05AC-4D33-A4E5-D1C03496F691}" presName="negativeSpace" presStyleCnt="0"/>
      <dgm:spPr/>
    </dgm:pt>
    <dgm:pt modelId="{A1BA0556-30B7-48E4-B9C4-0BDF490D9301}" type="pres">
      <dgm:prSet presAssocID="{1FD1C55B-05AC-4D33-A4E5-D1C03496F691}" presName="childText" presStyleLbl="conFgAcc1" presStyleIdx="2" presStyleCnt="3">
        <dgm:presLayoutVars>
          <dgm:bulletEnabled val="1"/>
        </dgm:presLayoutVars>
      </dgm:prSet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C1CBDE8E-29AF-40F0-A594-A76DBDDADBC4}" srcId="{326B050C-2F50-460D-B816-B462A7F72C36}" destId="{5EFE3127-1B0D-4C6B-A650-404DBADB2CC8}" srcOrd="0" destOrd="0" parTransId="{EC214F8E-A75B-4638-A8E9-5CF5A7D0A410}" sibTransId="{7C7A7054-43D5-4DD4-BDC5-FFF9E999C047}"/>
    <dgm:cxn modelId="{BB890385-D727-462F-AC36-9E70461F983D}" type="presOf" srcId="{1FD1C55B-05AC-4D33-A4E5-D1C03496F691}" destId="{0055C4D6-10E8-481A-B4E8-C1716764BF48}" srcOrd="1" destOrd="0" presId="urn:microsoft.com/office/officeart/2005/8/layout/list1"/>
    <dgm:cxn modelId="{D786EC4F-9305-4C0A-A4FD-5FD1622CF412}" type="presOf" srcId="{1FD1C55B-05AC-4D33-A4E5-D1C03496F691}" destId="{A31FAF1F-ABDA-4738-9D1B-9CBD20A24B6B}" srcOrd="0" destOrd="0" presId="urn:microsoft.com/office/officeart/2005/8/layout/list1"/>
    <dgm:cxn modelId="{537806F0-782B-456B-A406-B0C220E347BA}" srcId="{326B050C-2F50-460D-B816-B462A7F72C36}" destId="{556AEC2C-575F-4DB4-84AF-3DC9D0403EC7}" srcOrd="1" destOrd="0" parTransId="{D5AC39FA-398E-4F6A-9774-82D00D9743D6}" sibTransId="{40E06ADD-8ACD-4E5E-8655-6A990A182556}"/>
    <dgm:cxn modelId="{4A27CBA2-82E6-4943-B0A7-1DF03DBD4346}" type="presOf" srcId="{326B050C-2F50-460D-B816-B462A7F72C36}" destId="{1A549A81-CF55-48FE-8666-86A42F01E15C}" srcOrd="0" destOrd="0" presId="urn:microsoft.com/office/officeart/2005/8/layout/list1"/>
    <dgm:cxn modelId="{FA85E1C0-0BE1-4B1F-9BA5-5E03ED2AD212}" srcId="{326B050C-2F50-460D-B816-B462A7F72C36}" destId="{1FD1C55B-05AC-4D33-A4E5-D1C03496F691}" srcOrd="2" destOrd="0" parTransId="{C5872C35-9226-47B4-BD67-A6B0E4092B59}" sibTransId="{803989E6-A148-4712-B159-9C6C5F35499B}"/>
    <dgm:cxn modelId="{4C41D497-4B05-405A-AE23-781995A555E0}" type="presOf" srcId="{5EFE3127-1B0D-4C6B-A650-404DBADB2CC8}" destId="{61C65536-371C-4245-BD9F-F013A99C09CF}" srcOrd="0" destOrd="0" presId="urn:microsoft.com/office/officeart/2005/8/layout/list1"/>
    <dgm:cxn modelId="{C41520D3-522B-4938-979A-11CB18F56351}" type="presOf" srcId="{556AEC2C-575F-4DB4-84AF-3DC9D0403EC7}" destId="{33D4153E-80F4-4D5D-8D93-65FBF320E68B}" srcOrd="1" destOrd="0" presId="urn:microsoft.com/office/officeart/2005/8/layout/list1"/>
    <dgm:cxn modelId="{1054E4F6-9C19-41DE-A6AF-AC5AB9D95765}" type="presOf" srcId="{556AEC2C-575F-4DB4-84AF-3DC9D0403EC7}" destId="{9078CFE8-3392-47D3-8ED5-9894BD44CDCC}" srcOrd="0" destOrd="0" presId="urn:microsoft.com/office/officeart/2005/8/layout/list1"/>
    <dgm:cxn modelId="{6004009A-3FEF-4476-B1AF-3AE79F83CE6E}" type="presOf" srcId="{5EFE3127-1B0D-4C6B-A650-404DBADB2CC8}" destId="{9F272094-9CD0-4509-9786-0A048F61615B}" srcOrd="1" destOrd="0" presId="urn:microsoft.com/office/officeart/2005/8/layout/list1"/>
    <dgm:cxn modelId="{EAB15965-7B54-4501-941B-341ABA271CAC}" type="presParOf" srcId="{1A549A81-CF55-48FE-8666-86A42F01E15C}" destId="{69AA10FA-C07B-4E36-AE0E-D9FADA6BFF46}" srcOrd="0" destOrd="0" presId="urn:microsoft.com/office/officeart/2005/8/layout/list1"/>
    <dgm:cxn modelId="{CBFDD06F-4784-4AA8-A681-A32148C55782}" type="presParOf" srcId="{69AA10FA-C07B-4E36-AE0E-D9FADA6BFF46}" destId="{61C65536-371C-4245-BD9F-F013A99C09CF}" srcOrd="0" destOrd="0" presId="urn:microsoft.com/office/officeart/2005/8/layout/list1"/>
    <dgm:cxn modelId="{CACD9903-2132-4C31-BEBD-0EE25948A8EB}" type="presParOf" srcId="{69AA10FA-C07B-4E36-AE0E-D9FADA6BFF46}" destId="{9F272094-9CD0-4509-9786-0A048F61615B}" srcOrd="1" destOrd="0" presId="urn:microsoft.com/office/officeart/2005/8/layout/list1"/>
    <dgm:cxn modelId="{B27EEED5-D220-4653-B0C6-6E00E1A91FF3}" type="presParOf" srcId="{1A549A81-CF55-48FE-8666-86A42F01E15C}" destId="{C0FDAAAC-A6D1-4C53-B082-3FAE6C2A781C}" srcOrd="1" destOrd="0" presId="urn:microsoft.com/office/officeart/2005/8/layout/list1"/>
    <dgm:cxn modelId="{A42225EB-CFDA-42F8-8B42-299B860F5FD3}" type="presParOf" srcId="{1A549A81-CF55-48FE-8666-86A42F01E15C}" destId="{BB6C09AA-C921-4E6A-83DC-709E72FB8C8C}" srcOrd="2" destOrd="0" presId="urn:microsoft.com/office/officeart/2005/8/layout/list1"/>
    <dgm:cxn modelId="{96C2FCF0-EFE0-4079-9AB5-D417D74D7B14}" type="presParOf" srcId="{1A549A81-CF55-48FE-8666-86A42F01E15C}" destId="{3877E3A5-DD92-4F32-BB7B-3E95F6FC916E}" srcOrd="3" destOrd="0" presId="urn:microsoft.com/office/officeart/2005/8/layout/list1"/>
    <dgm:cxn modelId="{18C43232-333E-4B1E-B93C-7FE3DC67FC59}" type="presParOf" srcId="{1A549A81-CF55-48FE-8666-86A42F01E15C}" destId="{DBBFBB9A-60E9-4D17-9870-593B067ED48D}" srcOrd="4" destOrd="0" presId="urn:microsoft.com/office/officeart/2005/8/layout/list1"/>
    <dgm:cxn modelId="{B573802D-81E3-4F3F-9BE4-7869CC43C987}" type="presParOf" srcId="{DBBFBB9A-60E9-4D17-9870-593B067ED48D}" destId="{9078CFE8-3392-47D3-8ED5-9894BD44CDCC}" srcOrd="0" destOrd="0" presId="urn:microsoft.com/office/officeart/2005/8/layout/list1"/>
    <dgm:cxn modelId="{CE97A8C2-B8D0-4396-83EC-260D8F5C0033}" type="presParOf" srcId="{DBBFBB9A-60E9-4D17-9870-593B067ED48D}" destId="{33D4153E-80F4-4D5D-8D93-65FBF320E68B}" srcOrd="1" destOrd="0" presId="urn:microsoft.com/office/officeart/2005/8/layout/list1"/>
    <dgm:cxn modelId="{38A399BA-2167-4F39-B644-EF7D322804B0}" type="presParOf" srcId="{1A549A81-CF55-48FE-8666-86A42F01E15C}" destId="{33F1E6AF-F03B-4652-A977-D1C7DC30A2AD}" srcOrd="5" destOrd="0" presId="urn:microsoft.com/office/officeart/2005/8/layout/list1"/>
    <dgm:cxn modelId="{DEB63294-059C-471B-A259-77363BE35BF5}" type="presParOf" srcId="{1A549A81-CF55-48FE-8666-86A42F01E15C}" destId="{2A6F14EC-B57D-4FEB-8B30-6DA36B739F78}" srcOrd="6" destOrd="0" presId="urn:microsoft.com/office/officeart/2005/8/layout/list1"/>
    <dgm:cxn modelId="{8DD27132-828A-495B-AE3A-5679CFCBB7FA}" type="presParOf" srcId="{1A549A81-CF55-48FE-8666-86A42F01E15C}" destId="{5B285F55-5C06-4BC4-9893-2B32D56DE720}" srcOrd="7" destOrd="0" presId="urn:microsoft.com/office/officeart/2005/8/layout/list1"/>
    <dgm:cxn modelId="{DCA7F650-9AA7-4773-BD88-EB70E73296F6}" type="presParOf" srcId="{1A549A81-CF55-48FE-8666-86A42F01E15C}" destId="{B4A2B4E8-8D1C-4C3A-A02B-1049DF347049}" srcOrd="8" destOrd="0" presId="urn:microsoft.com/office/officeart/2005/8/layout/list1"/>
    <dgm:cxn modelId="{A9818C0E-CB56-4137-BB8B-362E57022A99}" type="presParOf" srcId="{B4A2B4E8-8D1C-4C3A-A02B-1049DF347049}" destId="{A31FAF1F-ABDA-4738-9D1B-9CBD20A24B6B}" srcOrd="0" destOrd="0" presId="urn:microsoft.com/office/officeart/2005/8/layout/list1"/>
    <dgm:cxn modelId="{D1E19746-2B5E-441C-BF73-BA9DF42E26F4}" type="presParOf" srcId="{B4A2B4E8-8D1C-4C3A-A02B-1049DF347049}" destId="{0055C4D6-10E8-481A-B4E8-C1716764BF48}" srcOrd="1" destOrd="0" presId="urn:microsoft.com/office/officeart/2005/8/layout/list1"/>
    <dgm:cxn modelId="{184CF6B6-B480-4AC8-81F1-78D4C0DABCAB}" type="presParOf" srcId="{1A549A81-CF55-48FE-8666-86A42F01E15C}" destId="{93F325DC-A2BB-4EF8-A469-52C28BD7EB8D}" srcOrd="9" destOrd="0" presId="urn:microsoft.com/office/officeart/2005/8/layout/list1"/>
    <dgm:cxn modelId="{CDA11CF7-9E2D-4186-AE6D-F632B39B4A07}" type="presParOf" srcId="{1A549A81-CF55-48FE-8666-86A42F01E15C}" destId="{A1BA0556-30B7-48E4-B9C4-0BDF490D93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839D82-1442-4E26-BAB5-5EFE21FA35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EE04E8-FAFF-472A-A271-2B3D04316C2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endParaRPr lang="ru-RU" sz="2000" b="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algn="l" rtl="0"/>
          <a:r>
            <a:rPr lang="ru-RU" sz="2000" b="0" dirty="0" smtClean="0">
              <a:effectLst/>
              <a:latin typeface="Times New Roman" pitchFamily="18" charset="0"/>
              <a:cs typeface="Times New Roman" pitchFamily="18" charset="0"/>
            </a:rPr>
            <a:t>Расходы на содержание библиотек составят:   </a:t>
          </a:r>
        </a:p>
        <a:p>
          <a:pPr algn="ctr" rtl="0"/>
          <a:r>
            <a:rPr lang="ru-RU" sz="2000" b="0" dirty="0" smtClean="0">
              <a:effectLst/>
              <a:latin typeface="Times New Roman" pitchFamily="18" charset="0"/>
              <a:cs typeface="Times New Roman" pitchFamily="18" charset="0"/>
            </a:rPr>
            <a:t>в 2015 году – 760,8тыс. руб., </a:t>
          </a:r>
        </a:p>
        <a:p>
          <a:pPr algn="ctr" rtl="0"/>
          <a:r>
            <a:rPr lang="ru-RU" sz="2000" b="0" dirty="0" smtClean="0">
              <a:effectLst/>
              <a:latin typeface="Times New Roman" pitchFamily="18" charset="0"/>
              <a:cs typeface="Times New Roman" pitchFamily="18" charset="0"/>
            </a:rPr>
            <a:t>в 2016 году -762,2тыс. руб.,   </a:t>
          </a:r>
        </a:p>
        <a:p>
          <a:pPr algn="ctr" rtl="0"/>
          <a:r>
            <a:rPr lang="ru-RU" sz="2000" b="0" dirty="0" smtClean="0">
              <a:effectLst/>
              <a:latin typeface="Times New Roman" pitchFamily="18" charset="0"/>
              <a:cs typeface="Times New Roman" pitchFamily="18" charset="0"/>
            </a:rPr>
            <a:t>в 2017 году -764,3тыс. руб. </a:t>
          </a:r>
        </a:p>
        <a:p>
          <a:pPr algn="l" rtl="0"/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55185A-2A6D-428E-BC24-A62890041659}" type="parTrans" cxnId="{14372791-2BC6-48E1-850E-DA3195FA6F21}">
      <dgm:prSet/>
      <dgm:spPr/>
      <dgm:t>
        <a:bodyPr/>
        <a:lstStyle/>
        <a:p>
          <a:endParaRPr lang="ru-RU"/>
        </a:p>
      </dgm:t>
    </dgm:pt>
    <dgm:pt modelId="{D6C3C4F8-3995-4710-9AA4-1ECB3374E6E2}" type="sibTrans" cxnId="{14372791-2BC6-48E1-850E-DA3195FA6F21}">
      <dgm:prSet/>
      <dgm:spPr/>
      <dgm:t>
        <a:bodyPr/>
        <a:lstStyle/>
        <a:p>
          <a:endParaRPr lang="ru-RU"/>
        </a:p>
      </dgm:t>
    </dgm:pt>
    <dgm:pt modelId="{D1B470E7-EFF8-43D4-8E14-5A55709D91AA}" type="pres">
      <dgm:prSet presAssocID="{23839D82-1442-4E26-BAB5-5EFE21FA35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B74F64-D262-4BF8-9629-14F9702B82C9}" type="pres">
      <dgm:prSet presAssocID="{4DEE04E8-FAFF-472A-A271-2B3D04316C26}" presName="parentText" presStyleLbl="node1" presStyleIdx="0" presStyleCnt="1" custScaleY="330364" custLinFactY="38775" custLinFactNeighborX="-98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E5ED91-BC85-4417-9D05-B2751C845D80}" type="presOf" srcId="{23839D82-1442-4E26-BAB5-5EFE21FA35DF}" destId="{D1B470E7-EFF8-43D4-8E14-5A55709D91AA}" srcOrd="0" destOrd="0" presId="urn:microsoft.com/office/officeart/2005/8/layout/vList2"/>
    <dgm:cxn modelId="{B3C8AE48-F168-4AC1-AFFC-3404894FCF0D}" type="presOf" srcId="{4DEE04E8-FAFF-472A-A271-2B3D04316C26}" destId="{4FB74F64-D262-4BF8-9629-14F9702B82C9}" srcOrd="0" destOrd="0" presId="urn:microsoft.com/office/officeart/2005/8/layout/vList2"/>
    <dgm:cxn modelId="{14372791-2BC6-48E1-850E-DA3195FA6F21}" srcId="{23839D82-1442-4E26-BAB5-5EFE21FA35DF}" destId="{4DEE04E8-FAFF-472A-A271-2B3D04316C26}" srcOrd="0" destOrd="0" parTransId="{E755185A-2A6D-428E-BC24-A62890041659}" sibTransId="{D6C3C4F8-3995-4710-9AA4-1ECB3374E6E2}"/>
    <dgm:cxn modelId="{FD18D55D-5E7D-41E3-BBDA-4E5EBF0B8C4E}" type="presParOf" srcId="{D1B470E7-EFF8-43D4-8E14-5A55709D91AA}" destId="{4FB74F64-D262-4BF8-9629-14F9702B82C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755EFE-4297-409D-8024-A86124D887D9}">
      <dsp:nvSpPr>
        <dsp:cNvPr id="0" name=""/>
        <dsp:cNvSpPr/>
      </dsp:nvSpPr>
      <dsp:spPr>
        <a:xfrm>
          <a:off x="0" y="0"/>
          <a:ext cx="6559281" cy="1861050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Литвиновского сельского поселения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Белокалитвинского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района на 201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год и на плановый период 201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6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и 201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годов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6559281" cy="1861050"/>
      </dsp:txXfrm>
    </dsp:sp>
    <dsp:sp modelId="{F5C3F7F1-CEA0-49C4-9AA0-D342FEFEA354}">
      <dsp:nvSpPr>
        <dsp:cNvPr id="0" name=""/>
        <dsp:cNvSpPr/>
      </dsp:nvSpPr>
      <dsp:spPr>
        <a:xfrm>
          <a:off x="282" y="1861050"/>
          <a:ext cx="2138887" cy="3908205"/>
        </a:xfrm>
        <a:prstGeom prst="rect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Литвиновского сельского поселения на 201</a:t>
          </a:r>
          <a:r>
            <a:rPr lang="en-US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– 201</a:t>
          </a:r>
          <a:r>
            <a:rPr lang="en-US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7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годы (Постановление Администрации Литвиновского сельского поселения от 01.10.2014 № 04)</a:t>
          </a:r>
          <a:endParaRPr lang="ru-RU" sz="16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82" y="1861050"/>
        <a:ext cx="2138887" cy="3908205"/>
      </dsp:txXfrm>
    </dsp:sp>
    <dsp:sp modelId="{FAE584BA-2169-4818-86D4-2DFBE33EDFFC}">
      <dsp:nvSpPr>
        <dsp:cNvPr id="0" name=""/>
        <dsp:cNvSpPr/>
      </dsp:nvSpPr>
      <dsp:spPr>
        <a:xfrm>
          <a:off x="2139170" y="1861050"/>
          <a:ext cx="2209914" cy="3908205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Литвиновского сельского поселения на 201</a:t>
          </a:r>
          <a:r>
            <a:rPr lang="en-US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– 201</a:t>
          </a:r>
          <a:r>
            <a:rPr lang="en-US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7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годы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39170" y="1861050"/>
        <a:ext cx="2209914" cy="3908205"/>
      </dsp:txXfrm>
    </dsp:sp>
    <dsp:sp modelId="{77B589DE-2A0B-4817-8666-D284E4CFE8A0}">
      <dsp:nvSpPr>
        <dsp:cNvPr id="0" name=""/>
        <dsp:cNvSpPr/>
      </dsp:nvSpPr>
      <dsp:spPr>
        <a:xfrm>
          <a:off x="4349084" y="1861050"/>
          <a:ext cx="2209914" cy="3908205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Литвиновского сельского поселения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49084" y="1861050"/>
        <a:ext cx="2209914" cy="3908205"/>
      </dsp:txXfrm>
    </dsp:sp>
    <dsp:sp modelId="{0676944B-FE3D-45BE-8DAB-E49AB82CA9B4}">
      <dsp:nvSpPr>
        <dsp:cNvPr id="0" name=""/>
        <dsp:cNvSpPr/>
      </dsp:nvSpPr>
      <dsp:spPr>
        <a:xfrm>
          <a:off x="0" y="5769255"/>
          <a:ext cx="6559281" cy="434245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A57D3B-B957-4C14-86AF-B165A268892B}">
      <dsp:nvSpPr>
        <dsp:cNvPr id="0" name=""/>
        <dsp:cNvSpPr/>
      </dsp:nvSpPr>
      <dsp:spPr>
        <a:xfrm>
          <a:off x="3419287" y="1376382"/>
          <a:ext cx="2390362" cy="21766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Проект бюджета Литвиновского сельского поселения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на 201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год и на плановый период 201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и 201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годов направлен на решение следующих ключевых задач</a:t>
          </a:r>
          <a:endParaRPr lang="ru-RU" sz="1400" kern="1200" dirty="0"/>
        </a:p>
      </dsp:txBody>
      <dsp:txXfrm>
        <a:off x="3419287" y="1376382"/>
        <a:ext cx="2390362" cy="2176647"/>
      </dsp:txXfrm>
    </dsp:sp>
    <dsp:sp modelId="{4BFCC67C-01E0-4706-B8B4-1F8F2C2F130B}">
      <dsp:nvSpPr>
        <dsp:cNvPr id="0" name=""/>
        <dsp:cNvSpPr/>
      </dsp:nvSpPr>
      <dsp:spPr>
        <a:xfrm rot="19879275">
          <a:off x="5707944" y="1502980"/>
          <a:ext cx="227639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9879275">
        <a:off x="5707944" y="1502980"/>
        <a:ext cx="227639" cy="602664"/>
      </dsp:txXfrm>
    </dsp:sp>
    <dsp:sp modelId="{D1074AC8-5E5D-44C1-B388-B81C344112D7}">
      <dsp:nvSpPr>
        <dsp:cNvPr id="0" name=""/>
        <dsp:cNvSpPr/>
      </dsp:nvSpPr>
      <dsp:spPr>
        <a:xfrm>
          <a:off x="5761176" y="-1508"/>
          <a:ext cx="2782342" cy="215597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Повышение эффективности бюджетной политики, в том числе за счет роста эффективности бюджетных расходов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61176" y="-1508"/>
        <a:ext cx="2782342" cy="2155979"/>
      </dsp:txXfrm>
    </dsp:sp>
    <dsp:sp modelId="{118CB159-B422-44AE-B8B5-625D5ED9ED39}">
      <dsp:nvSpPr>
        <dsp:cNvPr id="0" name=""/>
        <dsp:cNvSpPr/>
      </dsp:nvSpPr>
      <dsp:spPr>
        <a:xfrm rot="5253603">
          <a:off x="4485755" y="3598016"/>
          <a:ext cx="37969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5253603">
        <a:off x="4485755" y="3598016"/>
        <a:ext cx="379690" cy="602664"/>
      </dsp:txXfrm>
    </dsp:sp>
    <dsp:sp modelId="{E0A4CD80-46A9-4C58-B3C2-2D572F0DFB5F}">
      <dsp:nvSpPr>
        <dsp:cNvPr id="0" name=""/>
        <dsp:cNvSpPr/>
      </dsp:nvSpPr>
      <dsp:spPr>
        <a:xfrm>
          <a:off x="3455562" y="4267534"/>
          <a:ext cx="2549253" cy="18258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Соответствие финансовых возможностей Литвиновского сельского поселения ключевым направлениям развития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55562" y="4267534"/>
        <a:ext cx="2549253" cy="1825825"/>
      </dsp:txXfrm>
    </dsp:sp>
    <dsp:sp modelId="{CB264C7A-5A81-4BAE-807A-A681681D9954}">
      <dsp:nvSpPr>
        <dsp:cNvPr id="0" name=""/>
        <dsp:cNvSpPr/>
      </dsp:nvSpPr>
      <dsp:spPr>
        <a:xfrm rot="1438556">
          <a:off x="5823169" y="2790059"/>
          <a:ext cx="400902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438556">
        <a:off x="5823169" y="2790059"/>
        <a:ext cx="400902" cy="602664"/>
      </dsp:txXfrm>
    </dsp:sp>
    <dsp:sp modelId="{DA20B577-E084-4A3A-8A0B-24E3B4429303}">
      <dsp:nvSpPr>
        <dsp:cNvPr id="0" name=""/>
        <dsp:cNvSpPr/>
      </dsp:nvSpPr>
      <dsp:spPr>
        <a:xfrm>
          <a:off x="6193423" y="2808378"/>
          <a:ext cx="2535994" cy="184488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6193423" y="2808378"/>
        <a:ext cx="2535994" cy="1844880"/>
      </dsp:txXfrm>
    </dsp:sp>
    <dsp:sp modelId="{30729D24-0D62-4224-8B03-8D0408277A71}">
      <dsp:nvSpPr>
        <dsp:cNvPr id="0" name=""/>
        <dsp:cNvSpPr/>
      </dsp:nvSpPr>
      <dsp:spPr>
        <a:xfrm rot="8886030">
          <a:off x="3105181" y="2975433"/>
          <a:ext cx="409266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8886030">
        <a:off x="3105181" y="2975433"/>
        <a:ext cx="409266" cy="602664"/>
      </dsp:txXfrm>
    </dsp:sp>
    <dsp:sp modelId="{9B89C421-F0D8-44E3-BD0A-4C6E08938364}">
      <dsp:nvSpPr>
        <dsp:cNvPr id="0" name=""/>
        <dsp:cNvSpPr/>
      </dsp:nvSpPr>
      <dsp:spPr>
        <a:xfrm>
          <a:off x="501575" y="3096609"/>
          <a:ext cx="2784275" cy="2123169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Повышение прозрачности и открытости бюджетного процесса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1575" y="3096609"/>
        <a:ext cx="2784275" cy="2123169"/>
      </dsp:txXfrm>
    </dsp:sp>
    <dsp:sp modelId="{7CD94444-8331-41F3-825C-CDF51849DCA2}">
      <dsp:nvSpPr>
        <dsp:cNvPr id="0" name=""/>
        <dsp:cNvSpPr/>
      </dsp:nvSpPr>
      <dsp:spPr>
        <a:xfrm rot="12215655">
          <a:off x="3181516" y="1595472"/>
          <a:ext cx="265444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2215655">
        <a:off x="3181516" y="1595472"/>
        <a:ext cx="265444" cy="602664"/>
      </dsp:txXfrm>
    </dsp:sp>
    <dsp:sp modelId="{30D3701F-8426-4130-8133-4F32806D0F99}">
      <dsp:nvSpPr>
        <dsp:cNvPr id="0" name=""/>
        <dsp:cNvSpPr/>
      </dsp:nvSpPr>
      <dsp:spPr>
        <a:xfrm>
          <a:off x="395531" y="108007"/>
          <a:ext cx="2858420" cy="227645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5531" y="108007"/>
        <a:ext cx="2858420" cy="227645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672531-8C33-499F-A8B8-1F76FA72B8E1}">
      <dsp:nvSpPr>
        <dsp:cNvPr id="0" name=""/>
        <dsp:cNvSpPr/>
      </dsp:nvSpPr>
      <dsp:spPr>
        <a:xfrm>
          <a:off x="3007341" y="1690318"/>
          <a:ext cx="3129317" cy="2289756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10058,8тыс. рублей</a:t>
          </a:r>
          <a:endParaRPr lang="ru-RU" sz="28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007341" y="1690318"/>
        <a:ext cx="3129317" cy="2289756"/>
      </dsp:txXfrm>
    </dsp:sp>
    <dsp:sp modelId="{2CB797D3-131D-4B40-8D1C-3C0BCCD4E26A}">
      <dsp:nvSpPr>
        <dsp:cNvPr id="0" name=""/>
        <dsp:cNvSpPr/>
      </dsp:nvSpPr>
      <dsp:spPr>
        <a:xfrm rot="13976249">
          <a:off x="3606729" y="1717740"/>
          <a:ext cx="260140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260140" y="11619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3976249">
        <a:off x="3730296" y="1722857"/>
        <a:ext cx="13007" cy="13007"/>
      </dsp:txXfrm>
    </dsp:sp>
    <dsp:sp modelId="{9F81A141-1B04-4A03-B238-37F7A90993F2}">
      <dsp:nvSpPr>
        <dsp:cNvPr id="0" name=""/>
        <dsp:cNvSpPr/>
      </dsp:nvSpPr>
      <dsp:spPr>
        <a:xfrm>
          <a:off x="2282401" y="81890"/>
          <a:ext cx="1717125" cy="171712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Дорожный фонд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525,4тыс.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5,2%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282401" y="81890"/>
        <a:ext cx="1717125" cy="1717125"/>
      </dsp:txXfrm>
    </dsp:sp>
    <dsp:sp modelId="{09F81971-61A1-4CB0-8EEA-38BD69D84A68}">
      <dsp:nvSpPr>
        <dsp:cNvPr id="0" name=""/>
        <dsp:cNvSpPr/>
      </dsp:nvSpPr>
      <dsp:spPr>
        <a:xfrm rot="17875710">
          <a:off x="5098138" y="1690211"/>
          <a:ext cx="149339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149339" y="11619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7875710">
        <a:off x="5169074" y="1698097"/>
        <a:ext cx="7466" cy="7466"/>
      </dsp:txXfrm>
    </dsp:sp>
    <dsp:sp modelId="{B4689F4D-C616-4B5A-AB08-969AFEC6F29C}">
      <dsp:nvSpPr>
        <dsp:cNvPr id="0" name=""/>
        <dsp:cNvSpPr/>
      </dsp:nvSpPr>
      <dsp:spPr>
        <a:xfrm>
          <a:off x="4649563" y="0"/>
          <a:ext cx="1940539" cy="171712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Защита территории и населения от ЧС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166,5тыс. рублей 1,7%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649563" y="0"/>
        <a:ext cx="1940539" cy="1717125"/>
      </dsp:txXfrm>
    </dsp:sp>
    <dsp:sp modelId="{9A99AA90-6398-4A9E-9C90-9A289D0B4ED1}">
      <dsp:nvSpPr>
        <dsp:cNvPr id="0" name=""/>
        <dsp:cNvSpPr/>
      </dsp:nvSpPr>
      <dsp:spPr>
        <a:xfrm rot="20292818">
          <a:off x="5885941" y="1967080"/>
          <a:ext cx="1657862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1657862" y="11619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20292818">
        <a:off x="6673426" y="1937253"/>
        <a:ext cx="82893" cy="82893"/>
      </dsp:txXfrm>
    </dsp:sp>
    <dsp:sp modelId="{8E90EB8E-B405-4CFE-8B98-4A3730E11E4A}">
      <dsp:nvSpPr>
        <dsp:cNvPr id="0" name=""/>
        <dsp:cNvSpPr/>
      </dsp:nvSpPr>
      <dsp:spPr>
        <a:xfrm>
          <a:off x="7423273" y="493829"/>
          <a:ext cx="1717125" cy="171712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Другие вопросы в области национальной экономики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13,0тыс.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0,1%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423273" y="493829"/>
        <a:ext cx="1717125" cy="1717125"/>
      </dsp:txXfrm>
    </dsp:sp>
    <dsp:sp modelId="{D23AFAD6-9784-476C-B26A-F6CCAEF2A753}">
      <dsp:nvSpPr>
        <dsp:cNvPr id="0" name=""/>
        <dsp:cNvSpPr/>
      </dsp:nvSpPr>
      <dsp:spPr>
        <a:xfrm rot="441876">
          <a:off x="6110933" y="3051820"/>
          <a:ext cx="453976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453976" y="11619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441876">
        <a:off x="6326571" y="3052091"/>
        <a:ext cx="22698" cy="22698"/>
      </dsp:txXfrm>
    </dsp:sp>
    <dsp:sp modelId="{30E7B6AA-B589-42F5-B263-2F67E7BFE06E}">
      <dsp:nvSpPr>
        <dsp:cNvPr id="0" name=""/>
        <dsp:cNvSpPr/>
      </dsp:nvSpPr>
      <dsp:spPr>
        <a:xfrm>
          <a:off x="6555954" y="2344026"/>
          <a:ext cx="1717125" cy="171712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Коммунальное хозяйство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30,0тыс. рублей 0,3%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555954" y="2344026"/>
        <a:ext cx="1717125" cy="1717125"/>
      </dsp:txXfrm>
    </dsp:sp>
    <dsp:sp modelId="{6CE479B8-58DF-48DD-AC0B-D0C5FC6877CB}">
      <dsp:nvSpPr>
        <dsp:cNvPr id="0" name=""/>
        <dsp:cNvSpPr/>
      </dsp:nvSpPr>
      <dsp:spPr>
        <a:xfrm rot="2048068">
          <a:off x="5584773" y="4041343"/>
          <a:ext cx="1567065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1567065" y="11619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2048068">
        <a:off x="6329129" y="4013786"/>
        <a:ext cx="78353" cy="78353"/>
      </dsp:txXfrm>
    </dsp:sp>
    <dsp:sp modelId="{A6529843-AF44-44C9-93DF-E3B0991FDD04}">
      <dsp:nvSpPr>
        <dsp:cNvPr id="0" name=""/>
        <dsp:cNvSpPr/>
      </dsp:nvSpPr>
      <dsp:spPr>
        <a:xfrm>
          <a:off x="6868943" y="4115841"/>
          <a:ext cx="1717125" cy="171712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Благоустройство территории поселения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879,2тыс.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8,7%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868943" y="4115841"/>
        <a:ext cx="1717125" cy="1717125"/>
      </dsp:txXfrm>
    </dsp:sp>
    <dsp:sp modelId="{1BB1C879-ADD1-46CE-9D67-364F5ECE1CD3}">
      <dsp:nvSpPr>
        <dsp:cNvPr id="0" name=""/>
        <dsp:cNvSpPr/>
      </dsp:nvSpPr>
      <dsp:spPr>
        <a:xfrm rot="4410392">
          <a:off x="4829718" y="4041022"/>
          <a:ext cx="205509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205509" y="11619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4410392">
        <a:off x="4927335" y="4047504"/>
        <a:ext cx="10275" cy="10275"/>
      </dsp:txXfrm>
    </dsp:sp>
    <dsp:sp modelId="{5A8679B6-7689-4D75-A7A5-C24CDE107484}">
      <dsp:nvSpPr>
        <dsp:cNvPr id="0" name=""/>
        <dsp:cNvSpPr/>
      </dsp:nvSpPr>
      <dsp:spPr>
        <a:xfrm>
          <a:off x="4346834" y="4115841"/>
          <a:ext cx="1717125" cy="171712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17,5тыс. рублей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0,2%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346834" y="4115841"/>
        <a:ext cx="1717125" cy="1717125"/>
      </dsp:txXfrm>
    </dsp:sp>
    <dsp:sp modelId="{A5A442AC-CDA8-474B-92EE-3D632F0EC957}">
      <dsp:nvSpPr>
        <dsp:cNvPr id="0" name=""/>
        <dsp:cNvSpPr/>
      </dsp:nvSpPr>
      <dsp:spPr>
        <a:xfrm rot="8794461">
          <a:off x="3407960" y="3591072"/>
          <a:ext cx="2407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2407" y="11619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8794461">
        <a:off x="3409103" y="3602632"/>
        <a:ext cx="120" cy="120"/>
      </dsp:txXfrm>
    </dsp:sp>
    <dsp:sp modelId="{D418F6EB-147F-4047-B751-E8166DE58772}">
      <dsp:nvSpPr>
        <dsp:cNvPr id="0" name=""/>
        <dsp:cNvSpPr/>
      </dsp:nvSpPr>
      <dsp:spPr>
        <a:xfrm>
          <a:off x="1833039" y="3217736"/>
          <a:ext cx="1717125" cy="171712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Содержание органов местного самоуправления 4391,7тыс.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43,7%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833039" y="3217736"/>
        <a:ext cx="1717125" cy="1717125"/>
      </dsp:txXfrm>
    </dsp:sp>
    <dsp:sp modelId="{BC211171-4868-4B1B-8C84-7AFE7DA92B72}">
      <dsp:nvSpPr>
        <dsp:cNvPr id="0" name=""/>
        <dsp:cNvSpPr/>
      </dsp:nvSpPr>
      <dsp:spPr>
        <a:xfrm rot="10337106">
          <a:off x="2143595" y="3092001"/>
          <a:ext cx="893937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893937" y="11619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337106">
        <a:off x="2568215" y="3081273"/>
        <a:ext cx="44696" cy="44696"/>
      </dsp:txXfrm>
    </dsp:sp>
    <dsp:sp modelId="{9779251D-D94F-458D-8625-FA8430489ABD}">
      <dsp:nvSpPr>
        <dsp:cNvPr id="0" name=""/>
        <dsp:cNvSpPr/>
      </dsp:nvSpPr>
      <dsp:spPr>
        <a:xfrm>
          <a:off x="438287" y="2420318"/>
          <a:ext cx="1717125" cy="171712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Меры социальной поддержки отдельных категорий граждан         98,5тыс.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38287" y="2420318"/>
        <a:ext cx="1717125" cy="1717125"/>
      </dsp:txXfrm>
    </dsp:sp>
    <dsp:sp modelId="{38A04AD7-3C30-42FD-9169-981E636C19E5}">
      <dsp:nvSpPr>
        <dsp:cNvPr id="0" name=""/>
        <dsp:cNvSpPr/>
      </dsp:nvSpPr>
      <dsp:spPr>
        <a:xfrm rot="12092938">
          <a:off x="1599327" y="1976162"/>
          <a:ext cx="1653530" cy="23239"/>
        </a:xfrm>
        <a:custGeom>
          <a:avLst/>
          <a:gdLst/>
          <a:ahLst/>
          <a:cxnLst/>
          <a:rect l="0" t="0" r="0" b="0"/>
          <a:pathLst>
            <a:path>
              <a:moveTo>
                <a:pt x="0" y="11619"/>
              </a:moveTo>
              <a:lnTo>
                <a:pt x="1653530" y="11619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2092938">
        <a:off x="2384754" y="1946443"/>
        <a:ext cx="82676" cy="82676"/>
      </dsp:txXfrm>
    </dsp:sp>
    <dsp:sp modelId="{21AB2C71-7445-44F1-88DA-8920B87614F7}">
      <dsp:nvSpPr>
        <dsp:cNvPr id="0" name=""/>
        <dsp:cNvSpPr/>
      </dsp:nvSpPr>
      <dsp:spPr>
        <a:xfrm>
          <a:off x="0" y="510204"/>
          <a:ext cx="1717125" cy="171712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Содержание учреждений      3756,3тыс. рублей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37,3%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510204"/>
        <a:ext cx="1717125" cy="171712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5144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9121,1 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86157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51971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1037,7 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2016917"/>
        <a:ext cx="902279" cy="10688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29787" y="50579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7469,0 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185" y="77751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06455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1542,4тыс.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71400"/>
        <a:ext cx="902279" cy="106888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4843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8150,1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5605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21871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1003,6тыс,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86816"/>
        <a:ext cx="902279" cy="106888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6C09AA-C921-4E6A-83DC-709E72FB8C8C}">
      <dsp:nvSpPr>
        <dsp:cNvPr id="0" name=""/>
        <dsp:cNvSpPr/>
      </dsp:nvSpPr>
      <dsp:spPr>
        <a:xfrm>
          <a:off x="0" y="555384"/>
          <a:ext cx="8280919" cy="90720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9F272094-9CD0-4509-9786-0A048F61615B}">
      <dsp:nvSpPr>
        <dsp:cNvPr id="0" name=""/>
        <dsp:cNvSpPr/>
      </dsp:nvSpPr>
      <dsp:spPr>
        <a:xfrm>
          <a:off x="414046" y="24023"/>
          <a:ext cx="5796644" cy="106272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2015 год – 3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756,3тыс.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046" y="24023"/>
        <a:ext cx="5796644" cy="1062720"/>
      </dsp:txXfrm>
    </dsp:sp>
    <dsp:sp modelId="{2A6F14EC-B57D-4FEB-8B30-6DA36B739F78}">
      <dsp:nvSpPr>
        <dsp:cNvPr id="0" name=""/>
        <dsp:cNvSpPr/>
      </dsp:nvSpPr>
      <dsp:spPr>
        <a:xfrm>
          <a:off x="0" y="2188344"/>
          <a:ext cx="8280919" cy="9072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4153E-80F4-4D5D-8D93-65FBF320E68B}">
      <dsp:nvSpPr>
        <dsp:cNvPr id="0" name=""/>
        <dsp:cNvSpPr/>
      </dsp:nvSpPr>
      <dsp:spPr>
        <a:xfrm>
          <a:off x="414046" y="1656984"/>
          <a:ext cx="5796644" cy="106272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2016 год – 3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934,3тыс.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046" y="1656984"/>
        <a:ext cx="5796644" cy="1062720"/>
      </dsp:txXfrm>
    </dsp:sp>
    <dsp:sp modelId="{A1BA0556-30B7-48E4-B9C4-0BDF490D9301}">
      <dsp:nvSpPr>
        <dsp:cNvPr id="0" name=""/>
        <dsp:cNvSpPr/>
      </dsp:nvSpPr>
      <dsp:spPr>
        <a:xfrm>
          <a:off x="0" y="3821304"/>
          <a:ext cx="8280919" cy="907200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5C4D6-10E8-481A-B4E8-C1716764BF48}">
      <dsp:nvSpPr>
        <dsp:cNvPr id="0" name=""/>
        <dsp:cNvSpPr/>
      </dsp:nvSpPr>
      <dsp:spPr>
        <a:xfrm>
          <a:off x="414046" y="3289944"/>
          <a:ext cx="5796644" cy="1062720"/>
        </a:xfrm>
        <a:prstGeom prst="roundRect">
          <a:avLst/>
        </a:prstGeom>
        <a:solidFill>
          <a:srgbClr val="00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2017 год –3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643,0  тыс.  руб.</a:t>
          </a:r>
        </a:p>
      </dsp:txBody>
      <dsp:txXfrm>
        <a:off x="414046" y="3289944"/>
        <a:ext cx="5796644" cy="10627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B74F64-D262-4BF8-9629-14F9702B82C9}">
      <dsp:nvSpPr>
        <dsp:cNvPr id="0" name=""/>
        <dsp:cNvSpPr/>
      </dsp:nvSpPr>
      <dsp:spPr>
        <a:xfrm>
          <a:off x="0" y="2023"/>
          <a:ext cx="8352928" cy="2069678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effectLst/>
              <a:latin typeface="Times New Roman" pitchFamily="18" charset="0"/>
              <a:cs typeface="Times New Roman" pitchFamily="18" charset="0"/>
            </a:rPr>
            <a:t>Расходы на содержание библиотек составят:  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effectLst/>
              <a:latin typeface="Times New Roman" pitchFamily="18" charset="0"/>
              <a:cs typeface="Times New Roman" pitchFamily="18" charset="0"/>
            </a:rPr>
            <a:t>в 2015 году – 760,8тыс. руб.,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effectLst/>
              <a:latin typeface="Times New Roman" pitchFamily="18" charset="0"/>
              <a:cs typeface="Times New Roman" pitchFamily="18" charset="0"/>
            </a:rPr>
            <a:t>в 2016 году -762,2тыс. руб.,  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effectLst/>
              <a:latin typeface="Times New Roman" pitchFamily="18" charset="0"/>
              <a:cs typeface="Times New Roman" pitchFamily="18" charset="0"/>
            </a:rPr>
            <a:t>в 2017 году -764,3тыс. руб.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023"/>
        <a:ext cx="8352928" cy="2069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2062-CAA3-4BCF-88CE-5F3270E5995D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B68-DC08-44B6-A706-8C98C2F32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8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B1CA6153-D8B9-4C59-8816-557EE2C36656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55650"/>
            <a:ext cx="4972050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5801" y="4722416"/>
            <a:ext cx="5409563" cy="4474369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04" tIns="41852" rIns="83704" bIns="41852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76" y="273850"/>
            <a:ext cx="8227061" cy="11424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A1870-3377-4F6A-AE2E-4A84ADF4B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581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160B519-DA74-4421-BEF7-5B2C9375180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litvinov.ru/uploads/posts/2012-02/1328515230_znak-pri-vezde-v-selo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4.jpeg"/><Relationship Id="rId2" Type="http://schemas.openxmlformats.org/officeDocument/2006/relationships/hyperlink" Target="http://www.admlitvinov.ru/uploads/posts/2012-02/1328515230_znak-pri-vezde-v-selo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gif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5816" y="2132856"/>
            <a:ext cx="5832648" cy="440120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бюджета Литвиновского сельского поселения </a:t>
            </a:r>
            <a:r>
              <a:rPr lang="ru-RU" sz="4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Белокалитвинского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на 201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 и на плановый период 201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201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годов 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www.admlitvinov.ru/templates/admlitvinov/images/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-1143032"/>
            <a:ext cx="9525000" cy="928694"/>
          </a:xfrm>
          <a:prstGeom prst="rect">
            <a:avLst/>
          </a:prstGeom>
          <a:noFill/>
        </p:spPr>
      </p:pic>
      <p:pic>
        <p:nvPicPr>
          <p:cNvPr id="21512" name="Picture 8" descr="Памятники в селе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00042"/>
            <a:ext cx="2143140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235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885063581"/>
              </p:ext>
            </p:extLst>
          </p:nvPr>
        </p:nvGraphicFramePr>
        <p:xfrm>
          <a:off x="53752" y="1052736"/>
          <a:ext cx="903649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Литвиновского сельского поселения в 2015 году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9663" y="5805264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admlitvinov.ru/templates/admlitvinov/images/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-833428"/>
            <a:ext cx="9525000" cy="97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107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54500"/>
            <a:ext cx="8229600" cy="547464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поступлений бюджетообразующих налогов в бюджет 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Объект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3939889664"/>
              </p:ext>
            </p:extLst>
          </p:nvPr>
        </p:nvGraphicFramePr>
        <p:xfrm>
          <a:off x="107504" y="1628800"/>
          <a:ext cx="6285904" cy="5111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03890945"/>
              </p:ext>
            </p:extLst>
          </p:nvPr>
        </p:nvGraphicFramePr>
        <p:xfrm>
          <a:off x="6062960" y="1175544"/>
          <a:ext cx="2838876" cy="2520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52448278"/>
              </p:ext>
            </p:extLst>
          </p:nvPr>
        </p:nvGraphicFramePr>
        <p:xfrm>
          <a:off x="5990952" y="3839840"/>
          <a:ext cx="2906078" cy="282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admlitvinov.ru/templates/admlitvinov/images/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-833428"/>
            <a:ext cx="9525000" cy="833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83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54500"/>
            <a:ext cx="8229600" cy="675878"/>
          </a:xfrm>
        </p:spPr>
        <p:txBody>
          <a:bodyPr/>
          <a:lstStyle/>
          <a:p>
            <a:pPr>
              <a:lnSpc>
                <a:spcPts val="2000"/>
              </a:lnSpc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налога на доходы физических лиц в бюджет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Литвиновского сельского поселения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71354138"/>
              </p:ext>
            </p:extLst>
          </p:nvPr>
        </p:nvGraphicFramePr>
        <p:xfrm>
          <a:off x="2470950" y="1487242"/>
          <a:ext cx="6400601" cy="503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3" y="1772816"/>
            <a:ext cx="2294940" cy="1763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77072"/>
            <a:ext cx="2376264" cy="2121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http://www.admlitvinov.ru/templates/admlitvinov/images/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-833428"/>
            <a:ext cx="9525000" cy="1262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23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550" y="908719"/>
            <a:ext cx="8227060" cy="537811"/>
          </a:xfrm>
        </p:spPr>
        <p:txBody>
          <a:bodyPr/>
          <a:lstStyle/>
          <a:p>
            <a:pPr>
              <a:lnSpc>
                <a:spcPts val="2000"/>
              </a:lnSpc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поступлений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земельного налога в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Литвиновского сельского поселения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71533792"/>
              </p:ext>
            </p:extLst>
          </p:nvPr>
        </p:nvGraphicFramePr>
        <p:xfrm>
          <a:off x="564952" y="1196752"/>
          <a:ext cx="801409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Администрация 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Администратор\Desktop\район\s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14" y="4869160"/>
            <a:ext cx="2422526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dmlitvinov.ru/templates/admlitvinov/images/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-833428"/>
            <a:ext cx="9525000" cy="97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0938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Администратор\Desktop\район\sdau_zhile_na_dolgiy_srok__skidki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356" y="985367"/>
            <a:ext cx="1849416" cy="311310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bliqueTopRigh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91480"/>
          </a:xfrm>
        </p:spPr>
        <p:txBody>
          <a:bodyPr/>
          <a:lstStyle/>
          <a:p>
            <a:pPr>
              <a:lnSpc>
                <a:spcPts val="1500"/>
              </a:lnSpc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от использования государственной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муниципальной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собственности</a:t>
            </a:r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1474810849"/>
              </p:ext>
            </p:extLst>
          </p:nvPr>
        </p:nvGraphicFramePr>
        <p:xfrm>
          <a:off x="323528" y="1484784"/>
          <a:ext cx="7064340" cy="442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4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78" y="4105936"/>
            <a:ext cx="1877194" cy="2266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admlitvinov.ru/templates/admlitvinov/images/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-833428"/>
            <a:ext cx="9525000" cy="104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7740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5450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Темп роста расходов на содержание органов местного самоуправления в объёме расходов бюджета Литвиновского сельского поселения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870299956"/>
              </p:ext>
            </p:extLst>
          </p:nvPr>
        </p:nvGraphicFramePr>
        <p:xfrm>
          <a:off x="614429" y="1313554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97876" y="5087342"/>
            <a:ext cx="942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4235,4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508289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4235,4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5205771"/>
            <a:ext cx="1299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www.admlitvinov.ru/templates/admlitvinov/images/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-833428"/>
            <a:ext cx="9525000" cy="104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3879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2420888"/>
            <a:ext cx="60264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Культура Литвиновского сельского поселения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Памятники в сел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85728"/>
            <a:ext cx="2143140" cy="1714512"/>
          </a:xfrm>
          <a:prstGeom prst="rect">
            <a:avLst/>
          </a:prstGeom>
          <a:noFill/>
        </p:spPr>
      </p:pic>
      <p:pic>
        <p:nvPicPr>
          <p:cNvPr id="3074" name="Picture 2" descr="http://itd0.mycdn.me/image?id=582203353911&amp;bid=582203353911&amp;t=13&amp;plc=WEB&amp;tkn=A55wtf3ZiTz7YhRfXrp7uShZtd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475" y="-822325"/>
            <a:ext cx="2286000" cy="1714500"/>
          </a:xfrm>
          <a:prstGeom prst="rect">
            <a:avLst/>
          </a:prstGeom>
          <a:noFill/>
        </p:spPr>
      </p:pic>
      <p:pic>
        <p:nvPicPr>
          <p:cNvPr id="3076" name="Picture 4" descr="http://itd0.mycdn.me/image?id=542272970807&amp;bid=542272970807&amp;t=13&amp;plc=WEB&amp;tkn=rM5V16qokvduHLfidmmRIPvfyN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000108"/>
            <a:ext cx="2286000" cy="1428760"/>
          </a:xfrm>
          <a:prstGeom prst="rect">
            <a:avLst/>
          </a:prstGeom>
          <a:noFill/>
        </p:spPr>
      </p:pic>
      <p:pic>
        <p:nvPicPr>
          <p:cNvPr id="3078" name="Picture 6" descr="http://itd1.mycdn.me/image?id=468579534681&amp;bid=468579534681&amp;t=13&amp;plc=WEB&amp;tkn=XuFtXBJyGb7ut11s6VXxv8dFR1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214290"/>
            <a:ext cx="1714500" cy="2286001"/>
          </a:xfrm>
          <a:prstGeom prst="rect">
            <a:avLst/>
          </a:prstGeom>
          <a:noFill/>
        </p:spPr>
      </p:pic>
      <p:pic>
        <p:nvPicPr>
          <p:cNvPr id="3080" name="Picture 8" descr="http://itd0.mycdn.me/image?id=426269140535&amp;bid=426269140535&amp;t=13&amp;plc=WEB&amp;tkn=2Aupd2scLe94SvhRPG-S7ZJpLT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2643182"/>
            <a:ext cx="2000248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57887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2320893162"/>
              </p:ext>
            </p:extLst>
          </p:nvPr>
        </p:nvGraphicFramePr>
        <p:xfrm>
          <a:off x="431540" y="1628800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8367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 общий объем расходов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Культура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58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861048"/>
            <a:ext cx="6768752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678740496"/>
              </p:ext>
            </p:extLst>
          </p:nvPr>
        </p:nvGraphicFramePr>
        <p:xfrm>
          <a:off x="539552" y="1573322"/>
          <a:ext cx="8352928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836712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условий для выравнивания доступа населения к информационным ресурсам и пользованию услугами библиотек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Культура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08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>
              <p:ext uri="{D42A27DB-BD31-4B8C-83A1-F6EECF244321}">
                <p14:modId xmlns="" xmlns:p14="http://schemas.microsoft.com/office/powerpoint/2010/main" val="2242679248"/>
              </p:ext>
            </p:extLst>
          </p:nvPr>
        </p:nvGraphicFramePr>
        <p:xfrm>
          <a:off x="0" y="654500"/>
          <a:ext cx="6559282" cy="62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68425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709418"/>
            <a:ext cx="2520282" cy="2016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http://www.admlitvinov.ru/templates/admlitvinov/images/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0166" y="-833428"/>
            <a:ext cx="9525000" cy="833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75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911069370"/>
              </p:ext>
            </p:extLst>
          </p:nvPr>
        </p:nvGraphicFramePr>
        <p:xfrm>
          <a:off x="0" y="656692"/>
          <a:ext cx="91440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44208" y="3861048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роли бюджетной политики для поддержки экономического роста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admlitvinov.ru/templates/admlitvinov/images/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-833428"/>
            <a:ext cx="9525000" cy="833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070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9144000" cy="648072"/>
          </a:xfrm>
        </p:spPr>
        <p:txBody>
          <a:bodyPr tIns="11340"/>
          <a:lstStyle/>
          <a:p>
            <a:pPr eaLnBrk="1">
              <a:lnSpc>
                <a:spcPct val="7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6" charset="0"/>
              </a:rPr>
              <a:t>Основные параметры проекта бюджета Литвиновского сельского поселения на 2015 год</a:t>
            </a:r>
            <a:r>
              <a:rPr lang="ru-RU" sz="2000" dirty="0">
                <a:solidFill>
                  <a:schemeClr val="tx1"/>
                </a:solidFill>
                <a:latin typeface="Times New Roman" pitchFamily="16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6" charset="0"/>
              </a:rPr>
              <a:t>и на плановый период 2016и 2017 годов (тыс. руб.)</a:t>
            </a:r>
          </a:p>
        </p:txBody>
      </p:sp>
      <p:graphicFrame>
        <p:nvGraphicFramePr>
          <p:cNvPr id="3075" name="Group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81935918"/>
              </p:ext>
            </p:extLst>
          </p:nvPr>
        </p:nvGraphicFramePr>
        <p:xfrm>
          <a:off x="166129" y="1412776"/>
          <a:ext cx="8811741" cy="5543932"/>
        </p:xfrm>
        <a:graphic>
          <a:graphicData uri="http://schemas.openxmlformats.org/drawingml/2006/table">
            <a:tbl>
              <a:tblPr firstCol="1" bandRow="1">
                <a:tableStyleId>{BDBED569-4797-4DF1-A0F4-6AAB3CD982D8}</a:tableStyleId>
              </a:tblPr>
              <a:tblGrid>
                <a:gridCol w="1237519"/>
                <a:gridCol w="936104"/>
                <a:gridCol w="949487"/>
                <a:gridCol w="936104"/>
                <a:gridCol w="936104"/>
                <a:gridCol w="1008112"/>
                <a:gridCol w="936104"/>
                <a:gridCol w="922721"/>
                <a:gridCol w="949486"/>
              </a:tblGrid>
              <a:tr h="32653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anchor="ctr" horzOverflow="overflow"/>
                </a:tc>
              </a:tr>
              <a:tr h="142484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собрания депутатов Литвиновского сельского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поселенияот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21.12.2013 №37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6850" marB="495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собрания депутатов Литвиновского сельского </a:t>
                      </a: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поселенияот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21.12.2013 №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6850" marB="495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решения собрания депутатов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8183" marB="495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8183" marB="495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собрания депутатов Литвиновского сельского поселения от 21.12.2013 №37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6850" marB="495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решения собрания депутатов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8183" marB="495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8183" marB="495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решения собрания депутатов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8183" marB="49517" anchor="ctr" horzOverflow="overflow"/>
                </a:tc>
              </a:tr>
              <a:tr h="43264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Доходы, всего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9884,6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9644,6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10058,8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9092,6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9011,4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-81,2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9153,7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</a:tr>
              <a:tr h="19416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</a:tr>
              <a:tr h="55635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3778,8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3814,8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4106,0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3916,5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4029,5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4149,5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</a:tr>
              <a:tr h="43216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6105,8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5829,8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5952,8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5176,1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4981,7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-194,4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5004,2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</a:tr>
              <a:tr h="40970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II. Расходы, всего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9884,6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19644,6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10058,8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9092,6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9011,4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-81,2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9153,7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</a:tr>
              <a:tr h="45925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III. Дефицит(-), профицит (+)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</a:tr>
              <a:tr h="65863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IV. Источники финансирования дефицита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</a:txBody>
                  <a:tcPr marL="84662" marR="84662" marT="66314" marB="49517" horzOverflow="overflow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admlitvinov.ru/templates/admlitvinov/images/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-833428"/>
            <a:ext cx="9525000" cy="833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36867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4132737875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250404" y="692696"/>
            <a:ext cx="8892480" cy="43204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Литвиновского сельского поселения на 2015 год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admlitvinov.ru/templates/admlitvinov/images/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-1143032"/>
            <a:ext cx="9525000" cy="1143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3251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2774845184"/>
              </p:ext>
            </p:extLst>
          </p:nvPr>
        </p:nvGraphicFramePr>
        <p:xfrm>
          <a:off x="30929" y="2924944"/>
          <a:ext cx="889248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221089268"/>
              </p:ext>
            </p:extLst>
          </p:nvPr>
        </p:nvGraphicFramePr>
        <p:xfrm>
          <a:off x="971600" y="620688"/>
          <a:ext cx="781286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23488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ыс. 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620688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расходов за счет средств областного бюджета и бюджета Литвиновского сельского поселения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www.admlitvinov.ru/templates/admlitvinov/images/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-833428"/>
            <a:ext cx="9525000" cy="104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7092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54500"/>
            <a:ext cx="7772400" cy="75827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822265661"/>
              </p:ext>
            </p:extLst>
          </p:nvPr>
        </p:nvGraphicFramePr>
        <p:xfrm>
          <a:off x="467544" y="1772816"/>
          <a:ext cx="82809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522" y="16288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(тыс. рублей)</a:t>
            </a:r>
            <a:endParaRPr lang="ru-RU" dirty="0"/>
          </a:p>
        </p:txBody>
      </p:sp>
      <p:pic>
        <p:nvPicPr>
          <p:cNvPr id="7" name="Picture 2" descr="http://www.admlitvinov.ru/templates/admlitvinov/images/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-833428"/>
            <a:ext cx="9525000" cy="104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892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030" y="65736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объеме расходов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79512" y="2492896"/>
            <a:ext cx="2308981" cy="1301477"/>
            <a:chOff x="1015575" y="1513653"/>
            <a:chExt cx="929862" cy="508234"/>
          </a:xfrm>
          <a:solidFill>
            <a:srgbClr val="FF0066"/>
          </a:solidFill>
          <a:scene3d>
            <a:camera prst="orthographicFront"/>
            <a:lightRig rig="flat" dir="t"/>
          </a:scene3d>
        </p:grpSpPr>
        <p:sp>
          <p:nvSpPr>
            <p:cNvPr id="12" name="Прямоугольник 11"/>
            <p:cNvSpPr/>
            <p:nvPr/>
          </p:nvSpPr>
          <p:spPr>
            <a:xfrm>
              <a:off x="1015575" y="1513653"/>
              <a:ext cx="929862" cy="508234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1015575" y="1513653"/>
              <a:ext cx="929862" cy="50823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Социальная поддержка граждан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kern="12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%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\\Adminpro\обмен\1 Обмен в отделе\картинки\mother_k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5" y="3362325"/>
            <a:ext cx="753563" cy="432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1285852" y="3857628"/>
            <a:ext cx="2314550" cy="930771"/>
            <a:chOff x="2195736" y="231799"/>
            <a:chExt cx="1110921" cy="890919"/>
          </a:xfrm>
          <a:solidFill>
            <a:srgbClr val="660066"/>
          </a:solidFill>
          <a:scene3d>
            <a:camera prst="orthographicFront"/>
            <a:lightRig rig="flat" dir="t"/>
          </a:scene3d>
        </p:grpSpPr>
        <p:sp>
          <p:nvSpPr>
            <p:cNvPr id="16" name="Прямоугольник 15"/>
            <p:cNvSpPr/>
            <p:nvPr/>
          </p:nvSpPr>
          <p:spPr>
            <a:xfrm>
              <a:off x="2195736" y="231799"/>
              <a:ext cx="1110921" cy="890919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2195736" y="231799"/>
              <a:ext cx="1110921" cy="89091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Управление муниципальными финансами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Times New Roman" pitchFamily="18" charset="0"/>
                  <a:cs typeface="Times New Roman" pitchFamily="18" charset="0"/>
                </a:rPr>
                <a:t>35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%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7" name="Picture 3" descr="\\Adminpro\обмен\1 Обмен в отделе\картинки\график-рос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7" y="4259758"/>
            <a:ext cx="658366" cy="4653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142844" y="5000636"/>
            <a:ext cx="2317355" cy="842669"/>
            <a:chOff x="5580113" y="4048222"/>
            <a:chExt cx="744280" cy="606564"/>
          </a:xfrm>
          <a:scene3d>
            <a:camera prst="orthographicFront"/>
            <a:lightRig rig="flat" dir="t"/>
          </a:scene3d>
        </p:grpSpPr>
        <p:sp>
          <p:nvSpPr>
            <p:cNvPr id="23" name="Прямоугольник 22"/>
            <p:cNvSpPr/>
            <p:nvPr/>
          </p:nvSpPr>
          <p:spPr>
            <a:xfrm>
              <a:off x="5580113" y="4048222"/>
              <a:ext cx="744280" cy="606564"/>
            </a:xfrm>
            <a:prstGeom prst="rect">
              <a:avLst/>
            </a:prstGeom>
            <a:solidFill>
              <a:srgbClr val="00CC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5580113" y="4048222"/>
              <a:ext cx="744280" cy="6065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Развитие транспортной системы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Times New Roman" pitchFamily="18" charset="0"/>
                  <a:cs typeface="Times New Roman" pitchFamily="18" charset="0"/>
                </a:rPr>
                <a:t>5.2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%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8" name="Picture 4" descr="\\Adminpro\обмен\1 Обмен в отделе\картинки\автобу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07" y="5055787"/>
            <a:ext cx="671276" cy="512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2285984" y="5786454"/>
            <a:ext cx="2309825" cy="884512"/>
            <a:chOff x="4707991" y="579392"/>
            <a:chExt cx="1219052" cy="1038278"/>
          </a:xfrm>
          <a:solidFill>
            <a:srgbClr val="00FF00"/>
          </a:solidFill>
          <a:scene3d>
            <a:camera prst="orthographicFront"/>
            <a:lightRig rig="flat" dir="t"/>
          </a:scene3d>
        </p:grpSpPr>
        <p:sp>
          <p:nvSpPr>
            <p:cNvPr id="27" name="Прямоугольник 26"/>
            <p:cNvSpPr/>
            <p:nvPr/>
          </p:nvSpPr>
          <p:spPr>
            <a:xfrm>
              <a:off x="4707991" y="579392"/>
              <a:ext cx="1219052" cy="1038278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4707991" y="579392"/>
              <a:ext cx="1219052" cy="1038278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Развитие культуры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Times New Roman" pitchFamily="18" charset="0"/>
                  <a:cs typeface="Times New Roman" pitchFamily="18" charset="0"/>
                </a:rPr>
                <a:t>37.3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%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9" name="Picture 5" descr="\\Adminpro\обмен\1 Обмен в отделе\картинки\21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05" y="5880531"/>
            <a:ext cx="694400" cy="596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/>
          <p:cNvGrpSpPr/>
          <p:nvPr/>
        </p:nvGrpSpPr>
        <p:grpSpPr>
          <a:xfrm>
            <a:off x="2468562" y="2304703"/>
            <a:ext cx="2160240" cy="980281"/>
            <a:chOff x="3347865" y="15776"/>
            <a:chExt cx="1356891" cy="1183870"/>
          </a:xfrm>
          <a:solidFill>
            <a:srgbClr val="00FF00"/>
          </a:solidFill>
          <a:scene3d>
            <a:camera prst="orthographicFront"/>
            <a:lightRig rig="flat" dir="t"/>
          </a:scene3d>
        </p:grpSpPr>
        <p:sp>
          <p:nvSpPr>
            <p:cNvPr id="34" name="Прямоугольник 33"/>
            <p:cNvSpPr/>
            <p:nvPr/>
          </p:nvSpPr>
          <p:spPr>
            <a:xfrm>
              <a:off x="3347865" y="15776"/>
              <a:ext cx="1356891" cy="1183870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35" name="Прямоугольник 34"/>
            <p:cNvSpPr/>
            <p:nvPr/>
          </p:nvSpPr>
          <p:spPr>
            <a:xfrm>
              <a:off x="3347865" y="15776"/>
              <a:ext cx="1356891" cy="1183870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Развитие муниципального управления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Times New Roman" pitchFamily="18" charset="0"/>
                  <a:cs typeface="Times New Roman" pitchFamily="18" charset="0"/>
                </a:rPr>
                <a:t>0.6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%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32" name="Picture 8" descr="\\Adminpro\обмен\1 Обмен в отделе\картинки\мун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2" y="2794842"/>
            <a:ext cx="591270" cy="491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Группа 52"/>
          <p:cNvGrpSpPr/>
          <p:nvPr/>
        </p:nvGrpSpPr>
        <p:grpSpPr>
          <a:xfrm>
            <a:off x="4605797" y="2470500"/>
            <a:ext cx="2061542" cy="1402803"/>
            <a:chOff x="2575" y="159795"/>
            <a:chExt cx="2380364" cy="1759701"/>
          </a:xfrm>
          <a:solidFill>
            <a:srgbClr val="FF0066"/>
          </a:solidFill>
          <a:scene3d>
            <a:camera prst="orthographicFront"/>
            <a:lightRig rig="flat" dir="t"/>
          </a:scene3d>
        </p:grpSpPr>
        <p:sp>
          <p:nvSpPr>
            <p:cNvPr id="54" name="Прямоугольник 53"/>
            <p:cNvSpPr/>
            <p:nvPr/>
          </p:nvSpPr>
          <p:spPr>
            <a:xfrm>
              <a:off x="2575" y="159795"/>
              <a:ext cx="2380364" cy="1759701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55" name="Прямоугольник 54"/>
            <p:cNvSpPr/>
            <p:nvPr/>
          </p:nvSpPr>
          <p:spPr>
            <a:xfrm>
              <a:off x="2575" y="159795"/>
              <a:ext cx="2380364" cy="1759701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Энергосбережение и повышение энергетической эффективности</a:t>
              </a:r>
              <a:endParaRPr lang="ru-RU" sz="16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0,73%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214810" y="4214818"/>
            <a:ext cx="2078640" cy="1490741"/>
            <a:chOff x="5680609" y="0"/>
            <a:chExt cx="2608294" cy="2494511"/>
          </a:xfrm>
          <a:solidFill>
            <a:srgbClr val="FF9900"/>
          </a:solidFill>
          <a:scene3d>
            <a:camera prst="orthographicFront"/>
            <a:lightRig rig="flat" dir="t"/>
          </a:scene3d>
        </p:grpSpPr>
        <p:sp>
          <p:nvSpPr>
            <p:cNvPr id="62" name="Прямоугольник 61"/>
            <p:cNvSpPr/>
            <p:nvPr/>
          </p:nvSpPr>
          <p:spPr>
            <a:xfrm>
              <a:off x="5680609" y="0"/>
              <a:ext cx="2608294" cy="2494511"/>
            </a:xfrm>
            <a:prstGeom prst="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63" name="Прямоугольник 62"/>
            <p:cNvSpPr/>
            <p:nvPr/>
          </p:nvSpPr>
          <p:spPr>
            <a:xfrm>
              <a:off x="5680609" y="0"/>
              <a:ext cx="2608294" cy="249451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Обеспечение качественными жилищно – коммунальными услугами населения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Times New Roman" pitchFamily="18" charset="0"/>
                  <a:cs typeface="Times New Roman" pitchFamily="18" charset="0"/>
                </a:rPr>
                <a:t>6.9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%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6667339" y="1321163"/>
            <a:ext cx="2290352" cy="1032773"/>
            <a:chOff x="0" y="21414"/>
            <a:chExt cx="2333233" cy="2303298"/>
          </a:xfrm>
          <a:solidFill>
            <a:srgbClr val="FF0000"/>
          </a:solidFill>
          <a:scene3d>
            <a:camera prst="orthographicFront"/>
            <a:lightRig rig="flat" dir="t"/>
          </a:scene3d>
        </p:grpSpPr>
        <p:sp>
          <p:nvSpPr>
            <p:cNvPr id="65" name="Прямоугольник 64"/>
            <p:cNvSpPr/>
            <p:nvPr/>
          </p:nvSpPr>
          <p:spPr>
            <a:xfrm>
              <a:off x="27193" y="21414"/>
              <a:ext cx="2306040" cy="2303298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66" name="Прямоугольник 65"/>
            <p:cNvSpPr/>
            <p:nvPr/>
          </p:nvSpPr>
          <p:spPr>
            <a:xfrm>
              <a:off x="0" y="21414"/>
              <a:ext cx="2306040" cy="2303298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Пожарная безопасность и ГО и ЧС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Times New Roman" pitchFamily="18" charset="0"/>
                  <a:cs typeface="Times New Roman" pitchFamily="18" charset="0"/>
                </a:rPr>
                <a:t>2.1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%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685731" y="2353936"/>
            <a:ext cx="2265455" cy="1075064"/>
            <a:chOff x="11699" y="663853"/>
            <a:chExt cx="4392864" cy="2511447"/>
          </a:xfrm>
          <a:solidFill>
            <a:srgbClr val="FF9900"/>
          </a:solidFill>
          <a:scene3d>
            <a:camera prst="orthographicFront"/>
            <a:lightRig rig="flat" dir="t"/>
          </a:scene3d>
        </p:grpSpPr>
        <p:sp>
          <p:nvSpPr>
            <p:cNvPr id="68" name="Прямоугольник 67"/>
            <p:cNvSpPr/>
            <p:nvPr/>
          </p:nvSpPr>
          <p:spPr>
            <a:xfrm>
              <a:off x="11699" y="663853"/>
              <a:ext cx="4392864" cy="2511447"/>
            </a:xfrm>
            <a:prstGeom prst="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69" name="Прямоугольник 68"/>
            <p:cNvSpPr/>
            <p:nvPr/>
          </p:nvSpPr>
          <p:spPr>
            <a:xfrm>
              <a:off x="11699" y="663853"/>
              <a:ext cx="4392864" cy="2511447"/>
            </a:xfrm>
            <a:prstGeom prst="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Обеспечение общественного порядка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0,03 %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6643702" y="3929066"/>
            <a:ext cx="2287159" cy="905478"/>
            <a:chOff x="6314528" y="1356145"/>
            <a:chExt cx="2829471" cy="2473551"/>
          </a:xfrm>
          <a:solidFill>
            <a:srgbClr val="00CCFF"/>
          </a:solidFill>
          <a:scene3d>
            <a:camera prst="orthographicFront"/>
            <a:lightRig rig="flat" dir="t"/>
          </a:scene3d>
        </p:grpSpPr>
        <p:sp>
          <p:nvSpPr>
            <p:cNvPr id="71" name="Прямоугольник 70"/>
            <p:cNvSpPr/>
            <p:nvPr/>
          </p:nvSpPr>
          <p:spPr>
            <a:xfrm>
              <a:off x="6314528" y="1356145"/>
              <a:ext cx="2829471" cy="2473551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72" name="Прямоугольник 71"/>
            <p:cNvSpPr/>
            <p:nvPr/>
          </p:nvSpPr>
          <p:spPr>
            <a:xfrm>
              <a:off x="6314528" y="1356145"/>
              <a:ext cx="2829471" cy="2473551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Развитие физической культуры и спорта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0,2%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37" name="Picture 13" descr="\\Adminpro\обмен\1 Обмен в отделе\картинки\эконом\images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02" y="3429000"/>
            <a:ext cx="735286" cy="500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/>
          <p:cNvGrpSpPr/>
          <p:nvPr/>
        </p:nvGrpSpPr>
        <p:grpSpPr>
          <a:xfrm>
            <a:off x="6647469" y="5387111"/>
            <a:ext cx="2327636" cy="1106854"/>
            <a:chOff x="2627756" y="663827"/>
            <a:chExt cx="2665201" cy="1827080"/>
          </a:xfrm>
          <a:solidFill>
            <a:srgbClr val="0000FF"/>
          </a:solidFill>
          <a:scene3d>
            <a:camera prst="orthographicFront"/>
            <a:lightRig rig="flat" dir="t"/>
          </a:scene3d>
        </p:grpSpPr>
        <p:sp>
          <p:nvSpPr>
            <p:cNvPr id="78" name="Прямоугольник 77"/>
            <p:cNvSpPr/>
            <p:nvPr/>
          </p:nvSpPr>
          <p:spPr>
            <a:xfrm>
              <a:off x="2627756" y="663827"/>
              <a:ext cx="2665201" cy="182708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79" name="Прямоугольник 78"/>
            <p:cNvSpPr/>
            <p:nvPr/>
          </p:nvSpPr>
          <p:spPr>
            <a:xfrm>
              <a:off x="2627756" y="663827"/>
              <a:ext cx="2665201" cy="182708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Благоустройство территории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8,3 %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38" name="Picture 14" descr="\\Adminpro\обмен\1 Обмен в отделе\картинки\жкх\крпувр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5429264"/>
            <a:ext cx="650876" cy="308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\\Adminpro\обмен\1 Обмен в отделе\картинки\пб\32421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509" y="1888162"/>
            <a:ext cx="778811" cy="465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\\Adminpro\обмен\1 Обмен в отделе\картинки\8f94c54942cd64d2d78a41ad20346858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31" y="3873303"/>
            <a:ext cx="784981" cy="413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9" descr="\\Adminpro\обмен\1 Обмен в отделе\картинки\39124614_prirodnuyy_komitet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949280"/>
            <a:ext cx="658181" cy="5276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www.admlitvinov.ru/templates/admlitvinov/images/log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57290" y="-1214470"/>
            <a:ext cx="9525000" cy="1214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760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8367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Литвиновского сельского поселения, формируемые в рамках муниципальных программ и непрограммные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663069059"/>
              </p:ext>
            </p:extLst>
          </p:nvPr>
        </p:nvGraphicFramePr>
        <p:xfrm>
          <a:off x="179512" y="1464018"/>
          <a:ext cx="2903984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034240542"/>
              </p:ext>
            </p:extLst>
          </p:nvPr>
        </p:nvGraphicFramePr>
        <p:xfrm>
          <a:off x="3347864" y="1483042"/>
          <a:ext cx="2903984" cy="35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133378592"/>
              </p:ext>
            </p:extLst>
          </p:nvPr>
        </p:nvGraphicFramePr>
        <p:xfrm>
          <a:off x="6240016" y="1452210"/>
          <a:ext cx="2903984" cy="356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5212198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://www.admlitvinov.ru/templates/admlitvinov/images/logo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00166" y="-833428"/>
            <a:ext cx="9525000" cy="104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47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2713</TotalTime>
  <Words>868</Words>
  <Application>Microsoft Office PowerPoint</Application>
  <PresentationFormat>Экран (4:3)</PresentationFormat>
  <Paragraphs>245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Исполнительная</vt:lpstr>
      <vt:lpstr>Слайд 1</vt:lpstr>
      <vt:lpstr>Слайд 2</vt:lpstr>
      <vt:lpstr>Слайд 3</vt:lpstr>
      <vt:lpstr>Основные параметры проекта бюджета Литвиновского сельского поселения на 2015 год и на плановый период 2016и 2017 годов (тыс. руб.)</vt:lpstr>
      <vt:lpstr>Расходы бюджета Литвиновского сельского поселения на 2015 год</vt:lpstr>
      <vt:lpstr>Слайд 6</vt:lpstr>
      <vt:lpstr>Безвозмездные поступления</vt:lpstr>
      <vt:lpstr>Слайд 8</vt:lpstr>
      <vt:lpstr>Слайд 9</vt:lpstr>
      <vt:lpstr>Слайд 10</vt:lpstr>
      <vt:lpstr>Структура поступлений бюджетообразующих налогов в бюджет </vt:lpstr>
      <vt:lpstr>Динамика поступления налога на доходы физических лиц в бюджет Литвиновского сельского поселения</vt:lpstr>
      <vt:lpstr>Динамика поступлений земельного налога в бюджет Литвиновского сельского поселения</vt:lpstr>
      <vt:lpstr>Доходы от использования государственной и муниципальной собственности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323</cp:revision>
  <cp:lastPrinted>2013-11-22T13:20:24Z</cp:lastPrinted>
  <dcterms:created xsi:type="dcterms:W3CDTF">2013-11-19T11:15:28Z</dcterms:created>
  <dcterms:modified xsi:type="dcterms:W3CDTF">2014-12-08T12:39:39Z</dcterms:modified>
</cp:coreProperties>
</file>