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image" Target="../media/image4.jpeg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592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4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12377,2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684E-2"/>
                  <c:y val="0.3851823137492445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12540,0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12377.2</c:v>
                </c:pt>
                <c:pt idx="1">
                  <c:v>12540</c:v>
                </c:pt>
                <c:pt idx="2">
                  <c:v>-162.80000000000001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0415455671133474E-2"/>
                  <c:y val="0.35555313080396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dirty="0" smtClean="0"/>
                      <a:t>12402,3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5974669219177E-2"/>
                  <c:y val="0.35555313080396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dirty="0" smtClean="0"/>
                      <a:t>12435,3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Исполнено </a:t>
                    </a:r>
                    <a:r>
                      <a:rPr lang="ru-RU" baseline="0" smtClean="0"/>
                      <a:t> -33,0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12402.3</c:v>
                </c:pt>
                <c:pt idx="1">
                  <c:v>12435.3</c:v>
                </c:pt>
                <c:pt idx="2">
                  <c:v>-33</c:v>
                </c:pt>
              </c:numCache>
            </c:numRef>
          </c:val>
        </c:ser>
        <c:gapWidth val="41"/>
        <c:gapDepth val="0"/>
        <c:shape val="cylinder"/>
        <c:axId val="82306176"/>
        <c:axId val="82307712"/>
        <c:axId val="0"/>
      </c:bar3DChart>
      <c:catAx>
        <c:axId val="823061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307712"/>
        <c:crosses val="autoZero"/>
        <c:auto val="1"/>
        <c:lblAlgn val="ctr"/>
        <c:lblOffset val="100"/>
      </c:catAx>
      <c:valAx>
        <c:axId val="82307712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30617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1386.8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1386.5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99731712"/>
        <c:axId val="99426304"/>
      </c:barChart>
      <c:catAx>
        <c:axId val="99731712"/>
        <c:scaling>
          <c:orientation val="minMax"/>
        </c:scaling>
        <c:delete val="1"/>
        <c:axPos val="l"/>
        <c:numFmt formatCode="General" sourceLinked="1"/>
        <c:tickLblPos val="none"/>
        <c:crossAx val="99426304"/>
        <c:crosses val="autoZero"/>
        <c:auto val="1"/>
        <c:lblAlgn val="ctr"/>
        <c:lblOffset val="100"/>
      </c:catAx>
      <c:valAx>
        <c:axId val="99426304"/>
        <c:scaling>
          <c:orientation val="minMax"/>
        </c:scaling>
        <c:delete val="1"/>
        <c:axPos val="b"/>
        <c:numFmt formatCode="#,##0.0" sourceLinked="1"/>
        <c:tickLblPos val="none"/>
        <c:crossAx val="99731712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5379.6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5378.2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5340288"/>
        <c:axId val="105645184"/>
      </c:barChart>
      <c:catAx>
        <c:axId val="105340288"/>
        <c:scaling>
          <c:orientation val="minMax"/>
        </c:scaling>
        <c:delete val="1"/>
        <c:axPos val="l"/>
        <c:numFmt formatCode="General" sourceLinked="1"/>
        <c:tickLblPos val="none"/>
        <c:crossAx val="105645184"/>
        <c:crosses val="autoZero"/>
        <c:auto val="1"/>
        <c:lblAlgn val="ctr"/>
        <c:lblOffset val="100"/>
      </c:catAx>
      <c:valAx>
        <c:axId val="105645184"/>
        <c:scaling>
          <c:orientation val="minMax"/>
        </c:scaling>
        <c:delete val="1"/>
        <c:axPos val="b"/>
        <c:numFmt formatCode="#,##0.0" sourceLinked="1"/>
        <c:tickLblPos val="none"/>
        <c:crossAx val="10534028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109.3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109.1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20215.599999999959</c:v>
                </c:pt>
              </c:numCache>
            </c:numRef>
          </c:val>
        </c:ser>
        <c:overlap val="50"/>
        <c:axId val="105896960"/>
        <c:axId val="105706240"/>
      </c:barChart>
      <c:catAx>
        <c:axId val="105896960"/>
        <c:scaling>
          <c:orientation val="minMax"/>
        </c:scaling>
        <c:delete val="1"/>
        <c:axPos val="l"/>
        <c:numFmt formatCode="General" sourceLinked="1"/>
        <c:tickLblPos val="none"/>
        <c:crossAx val="105706240"/>
        <c:crosses val="autoZero"/>
        <c:auto val="1"/>
        <c:lblAlgn val="ctr"/>
        <c:lblOffset val="100"/>
      </c:catAx>
      <c:valAx>
        <c:axId val="105706240"/>
        <c:scaling>
          <c:orientation val="minMax"/>
        </c:scaling>
        <c:delete val="1"/>
        <c:axPos val="b"/>
        <c:numFmt formatCode="#,##0.0" sourceLinked="1"/>
        <c:tickLblPos val="none"/>
        <c:crossAx val="105896960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1489570251666416E-2"/>
          <c:y val="7.8222463117296734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17.5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7.6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6068224"/>
        <c:axId val="105938944"/>
      </c:barChart>
      <c:catAx>
        <c:axId val="106068224"/>
        <c:scaling>
          <c:orientation val="minMax"/>
        </c:scaling>
        <c:delete val="1"/>
        <c:axPos val="l"/>
        <c:numFmt formatCode="General" sourceLinked="1"/>
        <c:tickLblPos val="none"/>
        <c:crossAx val="105938944"/>
        <c:crosses val="autoZero"/>
        <c:auto val="1"/>
        <c:lblAlgn val="ctr"/>
        <c:lblOffset val="100"/>
      </c:catAx>
      <c:valAx>
        <c:axId val="105938944"/>
        <c:scaling>
          <c:orientation val="minMax"/>
        </c:scaling>
        <c:delete val="1"/>
        <c:axPos val="b"/>
        <c:numFmt formatCode="#,##0.0" sourceLinked="1"/>
        <c:tickLblPos val="none"/>
        <c:crossAx val="10606822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793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3729.9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3729.9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83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373</a:t>
                    </a:r>
                    <a:r>
                      <a:rPr lang="ru-RU" sz="1600" dirty="0" smtClean="0"/>
                      <a:t>5</a:t>
                    </a:r>
                    <a:r>
                      <a:rPr lang="en-US" sz="1600" dirty="0" smtClean="0"/>
                      <a:t>.</a:t>
                    </a:r>
                    <a:r>
                      <a:rPr lang="ru-RU" sz="1600" dirty="0" smtClean="0"/>
                      <a:t>4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3735.4</c:v>
                </c:pt>
              </c:numCache>
            </c:numRef>
          </c:val>
        </c:ser>
        <c:shape val="cylinder"/>
        <c:axId val="91689344"/>
        <c:axId val="91690880"/>
        <c:axId val="0"/>
      </c:bar3DChart>
      <c:catAx>
        <c:axId val="91689344"/>
        <c:scaling>
          <c:orientation val="minMax"/>
        </c:scaling>
        <c:axPos val="b"/>
        <c:numFmt formatCode="General" sourceLinked="1"/>
        <c:tickLblPos val="nextTo"/>
        <c:crossAx val="91690880"/>
        <c:crosses val="autoZero"/>
        <c:auto val="1"/>
        <c:lblAlgn val="ctr"/>
        <c:lblOffset val="100"/>
      </c:catAx>
      <c:valAx>
        <c:axId val="9169088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68934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811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36.1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36.1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82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55.8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55.8</c:v>
                </c:pt>
              </c:numCache>
            </c:numRef>
          </c:val>
        </c:ser>
        <c:shape val="cylinder"/>
        <c:axId val="93337088"/>
        <c:axId val="93338624"/>
        <c:axId val="0"/>
      </c:bar3DChart>
      <c:catAx>
        <c:axId val="93337088"/>
        <c:scaling>
          <c:orientation val="minMax"/>
        </c:scaling>
        <c:axPos val="b"/>
        <c:numFmt formatCode="General" sourceLinked="1"/>
        <c:tickLblPos val="nextTo"/>
        <c:crossAx val="93338624"/>
        <c:crosses val="autoZero"/>
        <c:auto val="1"/>
        <c:lblAlgn val="ctr"/>
        <c:lblOffset val="100"/>
      </c:catAx>
      <c:valAx>
        <c:axId val="9333862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33708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818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8611,2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8611.2000000000007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84"/>
                  <c:y val="-1.4993262307883054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Исполнено </a:t>
                    </a:r>
                    <a:r>
                      <a:rPr lang="ru-RU" sz="1600" smtClean="0"/>
                      <a:t>8611,0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8611</c:v>
                </c:pt>
              </c:numCache>
            </c:numRef>
          </c:val>
        </c:ser>
        <c:shape val="cylinder"/>
        <c:axId val="97931264"/>
        <c:axId val="97932800"/>
        <c:axId val="0"/>
      </c:bar3DChart>
      <c:catAx>
        <c:axId val="97931264"/>
        <c:scaling>
          <c:orientation val="minMax"/>
        </c:scaling>
        <c:axPos val="b"/>
        <c:numFmt formatCode="General" sourceLinked="1"/>
        <c:tickLblPos val="nextTo"/>
        <c:crossAx val="97932800"/>
        <c:crosses val="autoZero"/>
        <c:auto val="1"/>
        <c:lblAlgn val="ctr"/>
        <c:lblOffset val="100"/>
      </c:catAx>
      <c:valAx>
        <c:axId val="9793280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793126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33E-2"/>
          <c:w val="0.84444444444444589"/>
          <c:h val="0.828439293103817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6.3888888888888884E-2"/>
                  <c:y val="-0.2920626159851550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4497.6</a:t>
                    </a:r>
                    <a:r>
                      <a:rPr lang="en-US"/>
                      <a:t>
</a:t>
                    </a:r>
                    <a:r>
                      <a:rPr lang="en-US" smtClean="0"/>
                      <a:t>36.18%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2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174.8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</a:t>
                    </a:r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5833333333333368E-2"/>
                  <c:y val="-1.269837460805018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en-US" dirty="0" smtClean="0"/>
                      <a:t>152.5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</a:t>
                    </a:r>
                    <a:r>
                      <a:rPr lang="en-US" dirty="0" smtClean="0"/>
                      <a:t>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729.1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5.87%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2.7777777777777891E-2"/>
                  <c:y val="9.312119318418561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1386.5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11.15%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67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5378.2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43.25%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0416666666666666"/>
                  <c:y val="4.2327875682206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109.1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0.88%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1944444444444446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7.6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,07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198E-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26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4497.6000000000004</c:v>
                </c:pt>
                <c:pt idx="1">
                  <c:v>174.8</c:v>
                </c:pt>
                <c:pt idx="2">
                  <c:v>152.5</c:v>
                </c:pt>
                <c:pt idx="3">
                  <c:v>729.1</c:v>
                </c:pt>
                <c:pt idx="4">
                  <c:v>1386.5</c:v>
                </c:pt>
                <c:pt idx="5">
                  <c:v>5378.2</c:v>
                </c:pt>
                <c:pt idx="6">
                  <c:v>109.1</c:v>
                </c:pt>
                <c:pt idx="7">
                  <c:v>7.6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469505564968037E-2"/>
          <c:y val="0.18791678556238223"/>
          <c:w val="0.95794514626178651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4590.2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4497.6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8440320"/>
        <c:axId val="98441856"/>
      </c:barChart>
      <c:catAx>
        <c:axId val="98440320"/>
        <c:scaling>
          <c:orientation val="minMax"/>
        </c:scaling>
        <c:delete val="1"/>
        <c:axPos val="l"/>
        <c:numFmt formatCode="General" sourceLinked="1"/>
        <c:tickLblPos val="none"/>
        <c:crossAx val="98441856"/>
        <c:crosses val="autoZero"/>
        <c:auto val="1"/>
        <c:lblAlgn val="ctr"/>
        <c:lblOffset val="100"/>
      </c:catAx>
      <c:valAx>
        <c:axId val="98441856"/>
        <c:scaling>
          <c:orientation val="minMax"/>
        </c:scaling>
        <c:delete val="1"/>
        <c:axPos val="b"/>
        <c:numFmt formatCode="#,##0.0" sourceLinked="1"/>
        <c:tickLblPos val="none"/>
        <c:crossAx val="98440320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361"/>
          <c:h val="0.9659258623288220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174,8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174,8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9020160"/>
        <c:axId val="99021952"/>
      </c:barChart>
      <c:catAx>
        <c:axId val="99020160"/>
        <c:scaling>
          <c:orientation val="minMax"/>
        </c:scaling>
        <c:delete val="1"/>
        <c:axPos val="l"/>
        <c:numFmt formatCode="General" sourceLinked="1"/>
        <c:tickLblPos val="none"/>
        <c:crossAx val="99021952"/>
        <c:crosses val="autoZero"/>
        <c:auto val="1"/>
        <c:lblAlgn val="ctr"/>
        <c:lblOffset val="100"/>
      </c:catAx>
      <c:valAx>
        <c:axId val="99021952"/>
        <c:scaling>
          <c:orientation val="minMax"/>
        </c:scaling>
        <c:delete val="1"/>
        <c:axPos val="b"/>
        <c:numFmt formatCode="#,##0.0" sourceLinked="1"/>
        <c:tickLblPos val="none"/>
        <c:crossAx val="9902016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383"/>
          <c:h val="0.965925862328822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152,5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152,5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56899072"/>
        <c:axId val="56900608"/>
      </c:barChart>
      <c:catAx>
        <c:axId val="56899072"/>
        <c:scaling>
          <c:orientation val="minMax"/>
        </c:scaling>
        <c:delete val="1"/>
        <c:axPos val="l"/>
        <c:numFmt formatCode="General" sourceLinked="1"/>
        <c:tickLblPos val="none"/>
        <c:crossAx val="56900608"/>
        <c:crosses val="autoZero"/>
        <c:auto val="1"/>
        <c:lblAlgn val="ctr"/>
        <c:lblOffset val="100"/>
      </c:catAx>
      <c:valAx>
        <c:axId val="56900608"/>
        <c:scaling>
          <c:orientation val="minMax"/>
        </c:scaling>
        <c:delete val="1"/>
        <c:axPos val="b"/>
        <c:numFmt formatCode="#,##0.0" sourceLinked="1"/>
        <c:tickLblPos val="none"/>
        <c:crossAx val="5689907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052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729.3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729.1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8553216"/>
        <c:axId val="98668544"/>
      </c:barChart>
      <c:catAx>
        <c:axId val="98553216"/>
        <c:scaling>
          <c:orientation val="minMax"/>
        </c:scaling>
        <c:delete val="1"/>
        <c:axPos val="l"/>
        <c:numFmt formatCode="General" sourceLinked="1"/>
        <c:tickLblPos val="none"/>
        <c:crossAx val="98668544"/>
        <c:crosses val="autoZero"/>
        <c:auto val="1"/>
        <c:lblAlgn val="ctr"/>
        <c:lblOffset val="100"/>
      </c:catAx>
      <c:valAx>
        <c:axId val="98668544"/>
        <c:scaling>
          <c:orientation val="minMax"/>
        </c:scaling>
        <c:delete val="1"/>
        <c:axPos val="b"/>
        <c:numFmt formatCode="#,##0.0" sourceLinked="1"/>
        <c:tickLblPos val="none"/>
        <c:crossAx val="9855321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4497.6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9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174,8ыс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152,5тыс.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729.1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99,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1386.5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99.98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5378.2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99.98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109.1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тыс. руб., исполнение – 99,5%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703.6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703.5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99,99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582194"/>
              </p:ext>
            </p:extLst>
          </p:nvPr>
        </p:nvGraphicFramePr>
        <p:xfrm>
          <a:off x="2576513" y="785813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302930"/>
              </p:ext>
            </p:extLst>
          </p:nvPr>
        </p:nvGraphicFramePr>
        <p:xfrm>
          <a:off x="142844" y="3000372"/>
          <a:ext cx="8786873" cy="28094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Коммунальное 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407.2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407.2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979.6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979.3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5379.6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5378.2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109.3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109.1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99.8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43.43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2016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994188024"/>
              </p:ext>
            </p:extLst>
          </p:nvPr>
        </p:nvGraphicFramePr>
        <p:xfrm>
          <a:off x="2246536" y="1031528"/>
          <a:ext cx="4352925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887375223"/>
              </p:ext>
            </p:extLst>
          </p:nvPr>
        </p:nvGraphicFramePr>
        <p:xfrm>
          <a:off x="4648201" y="857250"/>
          <a:ext cx="4495801" cy="663056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1200.0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1231.4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364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товары, реализуемые на территории РФ (акцизы)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270.8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306.5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112.9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270,8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135,3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89.1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1989.9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1866.2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93.8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81.3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33270476"/>
              </p:ext>
            </p:extLst>
          </p:nvPr>
        </p:nvGraphicFramePr>
        <p:xfrm>
          <a:off x="4429124" y="819505"/>
          <a:ext cx="4714875" cy="515608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1376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43805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1501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6240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226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6408,7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6408,7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2027,3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2016год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8564585"/>
              </p:ext>
            </p:extLst>
          </p:nvPr>
        </p:nvGraphicFramePr>
        <p:xfrm>
          <a:off x="142844" y="2500305"/>
          <a:ext cx="8858313" cy="429742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99060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Функцианирование</a:t>
                      </a:r>
                      <a:r>
                        <a:rPr lang="ru-RU" sz="14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высшего должностного лица субъекта Российской Федерации и муниципального  образования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456,7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456,5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99,96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3805.2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3718.8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97.73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выборов и референдумов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138.7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138.7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180.0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174.3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96.84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174,8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174,8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152,5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152,5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1660</TotalTime>
  <Words>630</Words>
  <Application>Microsoft Office PowerPoint</Application>
  <PresentationFormat>Экран (4:3)</PresentationFormat>
  <Paragraphs>271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Исполнение бюджета  Литвиновского сельского поселения Белокалитвинского района Ростовской области    </vt:lpstr>
      <vt:lpstr>Исполнение основных показателей бюджета Литвиновского сельского поселения за 2016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2016год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173</cp:revision>
  <dcterms:created xsi:type="dcterms:W3CDTF">2013-10-31T05:10:24Z</dcterms:created>
  <dcterms:modified xsi:type="dcterms:W3CDTF">2017-05-11T09:33:10Z</dcterms:modified>
</cp:coreProperties>
</file>