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825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5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en-US" dirty="0" smtClean="0"/>
                      <a:t>18244.1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9.825785245127781E-3"/>
                  <c:y val="0.385182319592370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</a:t>
                    </a:r>
                    <a:r>
                      <a:rPr lang="en-US" dirty="0" smtClean="0"/>
                      <a:t>23156.1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18244.099999999991</c:v>
                </c:pt>
                <c:pt idx="1">
                  <c:v>23156.1</c:v>
                </c:pt>
                <c:pt idx="2">
                  <c:v>4912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8573928040798784E-2"/>
                  <c:y val="0.423123804593929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17007.6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7189651152945507E-2"/>
                  <c:y val="0.36231118934408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Исполнено</a:t>
                    </a:r>
                    <a:r>
                      <a:rPr lang="en-US" dirty="0" smtClean="0"/>
                      <a:t>21394.5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>
                <c:manualLayout>
                  <c:x val="-1.8412564385983049E-3"/>
                  <c:y val="-2.179706690429476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4386.9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17007.599999999991</c:v>
                </c:pt>
                <c:pt idx="1">
                  <c:v>21394.5</c:v>
                </c:pt>
                <c:pt idx="2">
                  <c:v>4386.9000000000005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92696960"/>
        <c:axId val="92698496"/>
        <c:axId val="0"/>
      </c:bar3DChart>
      <c:catAx>
        <c:axId val="92696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698496"/>
        <c:crosses val="autoZero"/>
        <c:auto val="1"/>
        <c:lblAlgn val="ctr"/>
        <c:lblOffset val="100"/>
      </c:catAx>
      <c:valAx>
        <c:axId val="92698496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69696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2764.5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3758220502901353"/>
                  <c:y val="-1.2698412698412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2419.2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106505728"/>
        <c:axId val="106507264"/>
      </c:barChart>
      <c:catAx>
        <c:axId val="106505728"/>
        <c:scaling>
          <c:orientation val="minMax"/>
        </c:scaling>
        <c:delete val="1"/>
        <c:axPos val="l"/>
        <c:numFmt formatCode="General" sourceLinked="1"/>
        <c:tickLblPos val="none"/>
        <c:crossAx val="106507264"/>
        <c:crosses val="autoZero"/>
        <c:auto val="1"/>
        <c:lblAlgn val="ctr"/>
        <c:lblOffset val="100"/>
      </c:catAx>
      <c:valAx>
        <c:axId val="106507264"/>
        <c:scaling>
          <c:orientation val="minMax"/>
        </c:scaling>
        <c:delete val="1"/>
        <c:axPos val="b"/>
        <c:numFmt formatCode="#,##0.0" sourceLinked="1"/>
        <c:tickLblPos val="none"/>
        <c:crossAx val="106505728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26.3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26.2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7388928"/>
        <c:axId val="107390464"/>
      </c:barChart>
      <c:catAx>
        <c:axId val="107388928"/>
        <c:scaling>
          <c:orientation val="minMax"/>
        </c:scaling>
        <c:delete val="1"/>
        <c:axPos val="l"/>
        <c:numFmt formatCode="General" sourceLinked="1"/>
        <c:tickLblPos val="none"/>
        <c:crossAx val="107390464"/>
        <c:crosses val="autoZero"/>
        <c:auto val="1"/>
        <c:lblAlgn val="ctr"/>
        <c:lblOffset val="100"/>
      </c:catAx>
      <c:valAx>
        <c:axId val="107390464"/>
        <c:scaling>
          <c:orientation val="minMax"/>
        </c:scaling>
        <c:delete val="1"/>
        <c:axPos val="b"/>
        <c:numFmt formatCode="#,##0.0" sourceLinked="1"/>
        <c:tickLblPos val="none"/>
        <c:crossAx val="10738892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9861.1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6221724122148443"/>
                  <c:y val="-3.2948929159802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9002.3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10439424"/>
        <c:axId val="110486272"/>
      </c:barChart>
      <c:catAx>
        <c:axId val="110439424"/>
        <c:scaling>
          <c:orientation val="minMax"/>
        </c:scaling>
        <c:delete val="1"/>
        <c:axPos val="l"/>
        <c:numFmt formatCode="General" sourceLinked="1"/>
        <c:tickLblPos val="none"/>
        <c:crossAx val="110486272"/>
        <c:crosses val="autoZero"/>
        <c:auto val="1"/>
        <c:lblAlgn val="ctr"/>
        <c:lblOffset val="100"/>
      </c:catAx>
      <c:valAx>
        <c:axId val="110486272"/>
        <c:scaling>
          <c:orientation val="minMax"/>
        </c:scaling>
        <c:delete val="1"/>
        <c:axPos val="b"/>
        <c:numFmt formatCode="#,##0.0" sourceLinked="1"/>
        <c:tickLblPos val="none"/>
        <c:crossAx val="11043942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145.1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145.1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20215.599999999897</c:v>
                </c:pt>
              </c:numCache>
            </c:numRef>
          </c:val>
        </c:ser>
        <c:overlap val="50"/>
        <c:axId val="110697472"/>
        <c:axId val="110703360"/>
      </c:barChart>
      <c:catAx>
        <c:axId val="110697472"/>
        <c:scaling>
          <c:orientation val="minMax"/>
        </c:scaling>
        <c:delete val="1"/>
        <c:axPos val="l"/>
        <c:numFmt formatCode="General" sourceLinked="1"/>
        <c:tickLblPos val="none"/>
        <c:crossAx val="110703360"/>
        <c:crosses val="autoZero"/>
        <c:auto val="1"/>
        <c:lblAlgn val="ctr"/>
        <c:lblOffset val="100"/>
      </c:catAx>
      <c:valAx>
        <c:axId val="110703360"/>
        <c:scaling>
          <c:orientation val="minMax"/>
        </c:scaling>
        <c:delete val="1"/>
        <c:axPos val="b"/>
        <c:numFmt formatCode="#,##0.0" sourceLinked="1"/>
        <c:tickLblPos val="none"/>
        <c:crossAx val="110697472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506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6.5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6.5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11147648"/>
        <c:axId val="105791872"/>
      </c:barChart>
      <c:catAx>
        <c:axId val="111147648"/>
        <c:scaling>
          <c:orientation val="minMax"/>
        </c:scaling>
        <c:delete val="1"/>
        <c:axPos val="l"/>
        <c:numFmt formatCode="General" sourceLinked="1"/>
        <c:tickLblPos val="none"/>
        <c:crossAx val="105791872"/>
        <c:crosses val="autoZero"/>
        <c:auto val="1"/>
        <c:lblAlgn val="ctr"/>
        <c:lblOffset val="100"/>
      </c:catAx>
      <c:valAx>
        <c:axId val="105791872"/>
        <c:scaling>
          <c:orientation val="minMax"/>
        </c:scaling>
        <c:delete val="1"/>
        <c:axPos val="b"/>
        <c:numFmt formatCode="#,##0.0" sourceLinked="1"/>
        <c:tickLblPos val="none"/>
        <c:crossAx val="11114764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22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4699,8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4699.8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48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200" dirty="0" smtClean="0"/>
                      <a:t>4862,1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4862.1000000000004</c:v>
                </c:pt>
              </c:numCache>
            </c:numRef>
          </c:val>
        </c:ser>
        <c:shape val="cylinder"/>
        <c:axId val="93355008"/>
        <c:axId val="93364992"/>
        <c:axId val="0"/>
      </c:bar3DChart>
      <c:catAx>
        <c:axId val="93355008"/>
        <c:scaling>
          <c:orientation val="minMax"/>
        </c:scaling>
        <c:axPos val="b"/>
        <c:numFmt formatCode="General" sourceLinked="1"/>
        <c:tickLblPos val="nextTo"/>
        <c:crossAx val="93364992"/>
        <c:crosses val="autoZero"/>
        <c:auto val="1"/>
        <c:lblAlgn val="ctr"/>
        <c:lblOffset val="100"/>
      </c:catAx>
      <c:valAx>
        <c:axId val="9336499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35500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7135377595242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394,5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2878.7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864406779661024"/>
                  <c:y val="-2.781132111111714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408,0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6929.7</c:v>
                </c:pt>
              </c:numCache>
            </c:numRef>
          </c:val>
        </c:ser>
        <c:shape val="cylinder"/>
        <c:axId val="93506560"/>
        <c:axId val="93655808"/>
        <c:axId val="0"/>
      </c:bar3DChart>
      <c:catAx>
        <c:axId val="93506560"/>
        <c:scaling>
          <c:orientation val="minMax"/>
        </c:scaling>
        <c:axPos val="b"/>
        <c:numFmt formatCode="General" sourceLinked="1"/>
        <c:tickLblPos val="nextTo"/>
        <c:crossAx val="93655808"/>
        <c:crosses val="autoZero"/>
        <c:auto val="1"/>
        <c:lblAlgn val="ctr"/>
        <c:lblOffset val="100"/>
      </c:catAx>
      <c:valAx>
        <c:axId val="9365580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50656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949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7020,6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7020.6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20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Исполнено15608,3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5608.3</c:v>
                </c:pt>
              </c:numCache>
            </c:numRef>
          </c:val>
        </c:ser>
        <c:shape val="cylinder"/>
        <c:axId val="93809280"/>
        <c:axId val="93823360"/>
        <c:axId val="0"/>
      </c:bar3DChart>
      <c:catAx>
        <c:axId val="93809280"/>
        <c:scaling>
          <c:orientation val="minMax"/>
        </c:scaling>
        <c:axPos val="b"/>
        <c:numFmt formatCode="General" sourceLinked="1"/>
        <c:tickLblPos val="nextTo"/>
        <c:crossAx val="93823360"/>
        <c:crosses val="autoZero"/>
        <c:auto val="1"/>
        <c:lblAlgn val="ctr"/>
        <c:lblOffset val="100"/>
      </c:catAx>
      <c:valAx>
        <c:axId val="9382336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80928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808E-2"/>
          <c:w val="0.84444444444444777"/>
          <c:h val="0.82843929310382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7.3611111111111113E-2"/>
                  <c:y val="-0.292062658834312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6878,8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32,2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614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240,2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1,1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8202099737532841E-2"/>
                  <c:y val="-9.5238095238095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33,0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2843,2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56"/>
                  <c:y val="8.25391826021746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2419,2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77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9002,3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72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145,1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0,03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26,2</a:t>
                    </a:r>
                  </a:p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314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9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6678.8</c:v>
                </c:pt>
                <c:pt idx="1">
                  <c:v>240.2</c:v>
                </c:pt>
                <c:pt idx="2">
                  <c:v>33</c:v>
                </c:pt>
                <c:pt idx="3">
                  <c:v>2843.2</c:v>
                </c:pt>
                <c:pt idx="4">
                  <c:v>2419.1999999999998</c:v>
                </c:pt>
                <c:pt idx="5">
                  <c:v>9002.2999999999975</c:v>
                </c:pt>
                <c:pt idx="6">
                  <c:v>145.1</c:v>
                </c:pt>
                <c:pt idx="7">
                  <c:v>6.5</c:v>
                </c:pt>
                <c:pt idx="8">
                  <c:v>26.2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.18791681809004654"/>
          <c:w val="0.95794514626178928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6724,2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95721954432538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6678,8</a:t>
                    </a:r>
                    <a:endParaRPr lang="ru-RU" dirty="0"/>
                  </a:p>
                </c:rich>
              </c:tx>
              <c:dLblPos val="out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5786112"/>
        <c:axId val="95787648"/>
      </c:barChart>
      <c:catAx>
        <c:axId val="95786112"/>
        <c:scaling>
          <c:orientation val="minMax"/>
        </c:scaling>
        <c:delete val="1"/>
        <c:axPos val="l"/>
        <c:numFmt formatCode="General" sourceLinked="1"/>
        <c:tickLblPos val="none"/>
        <c:crossAx val="95787648"/>
        <c:crosses val="autoZero"/>
        <c:auto val="1"/>
        <c:lblAlgn val="ctr"/>
        <c:lblOffset val="100"/>
      </c:catAx>
      <c:valAx>
        <c:axId val="95787648"/>
        <c:scaling>
          <c:orientation val="minMax"/>
        </c:scaling>
        <c:delete val="1"/>
        <c:axPos val="b"/>
        <c:numFmt formatCode="#,##0.0" sourceLinked="1"/>
        <c:tickLblPos val="none"/>
        <c:crossAx val="9578611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94"/>
          <c:h val="0.965925862328826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240,2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39"/>
                  <c:y val="2.1352313167259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240,2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6002816"/>
        <c:axId val="96004352"/>
      </c:barChart>
      <c:catAx>
        <c:axId val="96002816"/>
        <c:scaling>
          <c:orientation val="minMax"/>
        </c:scaling>
        <c:delete val="1"/>
        <c:axPos val="l"/>
        <c:numFmt formatCode="General" sourceLinked="1"/>
        <c:tickLblPos val="none"/>
        <c:crossAx val="96004352"/>
        <c:crosses val="autoZero"/>
        <c:auto val="1"/>
        <c:lblAlgn val="ctr"/>
        <c:lblOffset val="100"/>
      </c:catAx>
      <c:valAx>
        <c:axId val="96004352"/>
        <c:scaling>
          <c:orientation val="minMax"/>
        </c:scaling>
        <c:delete val="1"/>
        <c:axPos val="b"/>
        <c:numFmt formatCode="#,##0.0" sourceLinked="1"/>
        <c:tickLblPos val="none"/>
        <c:crossAx val="960028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616"/>
          <c:h val="0.965925862328826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125"/>
                  <c:y val="2.13523131672599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33,4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"/>
                  <c:y val="2.13523131672597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33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6145792"/>
        <c:axId val="96147328"/>
      </c:barChart>
      <c:catAx>
        <c:axId val="96145792"/>
        <c:scaling>
          <c:orientation val="minMax"/>
        </c:scaling>
        <c:delete val="1"/>
        <c:axPos val="l"/>
        <c:numFmt formatCode="General" sourceLinked="1"/>
        <c:tickLblPos val="none"/>
        <c:crossAx val="96147328"/>
        <c:crosses val="autoZero"/>
        <c:auto val="1"/>
        <c:lblAlgn val="ctr"/>
        <c:lblOffset val="100"/>
      </c:catAx>
      <c:valAx>
        <c:axId val="96147328"/>
        <c:scaling>
          <c:orientation val="minMax"/>
        </c:scaling>
        <c:delete val="1"/>
        <c:axPos val="b"/>
        <c:numFmt formatCode="#,##0.0" sourceLinked="1"/>
        <c:tickLblPos val="none"/>
        <c:crossAx val="961457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12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23911955977991"/>
                  <c:y val="4.44444444444444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3354.8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983591795897949"/>
                  <c:y val="1.90476190476190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2843.2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6418816"/>
        <c:axId val="96568064"/>
      </c:barChart>
      <c:catAx>
        <c:axId val="96418816"/>
        <c:scaling>
          <c:orientation val="minMax"/>
        </c:scaling>
        <c:delete val="1"/>
        <c:axPos val="l"/>
        <c:numFmt formatCode="General" sourceLinked="1"/>
        <c:tickLblPos val="none"/>
        <c:crossAx val="96568064"/>
        <c:crosses val="autoZero"/>
        <c:auto val="1"/>
        <c:lblAlgn val="ctr"/>
        <c:lblOffset val="100"/>
      </c:catAx>
      <c:valAx>
        <c:axId val="96568064"/>
        <c:scaling>
          <c:orientation val="minMax"/>
        </c:scaling>
        <c:delete val="1"/>
        <c:axPos val="b"/>
        <c:numFmt formatCode="#,##0.0" sourceLinked="1"/>
        <c:tickLblPos val="none"/>
        <c:crossAx val="9641881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6678,8тыс. руб., исполнение – 99,3%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240,2тыс.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33,0тыс. руб., исполнение – 98,8%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2843.2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84.8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2419.2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87.5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26.2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9002.3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91.3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145.1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6.5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3253.8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2743.8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256.7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81.9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2507.8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88.1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9861.1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9002.3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145.1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145.1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791.5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989.7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125.04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1340.4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1421.5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249.9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242.5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97.04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2291.2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2194.1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95.76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53.36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621610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105.52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78.26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475.0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Инициативные платежи , зачисляемые в бюджеты сельских поселений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5888,8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5888,8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7020,6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5608,3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3" y="2500305"/>
          <a:ext cx="8786874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5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6416,4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6394,5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240,2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240,2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031323"/>
                <a:gridCol w="1214447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01.01.2022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1904</TotalTime>
  <Words>651</Words>
  <Application>Microsoft Office PowerPoint</Application>
  <PresentationFormat>Экран (4:3)</PresentationFormat>
  <Paragraphs>278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2021 год    </vt:lpstr>
      <vt:lpstr>Исполнение основных показателей бюджета Литвиновского сельского поселения за 2021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2021год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209</cp:revision>
  <dcterms:created xsi:type="dcterms:W3CDTF">2013-10-31T05:10:24Z</dcterms:created>
  <dcterms:modified xsi:type="dcterms:W3CDTF">2022-03-10T08:39:50Z</dcterms:modified>
</cp:coreProperties>
</file>