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63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Office_Excel12.xlsx"/><Relationship Id="rId1" Type="http://schemas.openxmlformats.org/officeDocument/2006/relationships/image" Target="../media/image4.jpeg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636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44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2060.7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1667097411510698E-2"/>
                  <c:y val="0.3851823137492452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12</a:t>
                    </a:r>
                    <a:r>
                      <a:rPr lang="en-US" dirty="0" smtClean="0"/>
                      <a:t>190.5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Лист1!$A$2:$A$5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12060.7</c:v>
                </c:pt>
                <c:pt idx="1">
                  <c:v>12060.7</c:v>
                </c:pt>
                <c:pt idx="2">
                  <c:v>-129.80000000000001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0415455671133492E-2"/>
                  <c:y val="0.355553130803962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1785.7</a:t>
                    </a:r>
                  </a:p>
                  <a:p>
                    <a:r>
                      <a:rPr lang="ru-RU" dirty="0" smtClean="0"/>
                      <a:t>,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1665890048503031E-2"/>
                  <c:y val="0.3644909406329065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1837.1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baseline="0" dirty="0" smtClean="0"/>
                      <a:t> -</a:t>
                    </a:r>
                    <a:r>
                      <a:rPr lang="en-US" baseline="0" dirty="0" smtClean="0"/>
                      <a:t>51.4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Лист1!$A$2:$A$5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11785.7</c:v>
                </c:pt>
                <c:pt idx="1">
                  <c:v>11837.1</c:v>
                </c:pt>
                <c:pt idx="2">
                  <c:v>-51.4</c:v>
                </c:pt>
              </c:numCache>
            </c:numRef>
          </c:val>
        </c:ser>
        <c:gapWidth val="41"/>
        <c:gapDepth val="0"/>
        <c:shape val="cylinder"/>
        <c:axId val="91369472"/>
        <c:axId val="91371008"/>
        <c:axId val="0"/>
      </c:bar3DChart>
      <c:catAx>
        <c:axId val="913694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371008"/>
        <c:crosses val="autoZero"/>
        <c:auto val="1"/>
        <c:lblAlgn val="ctr"/>
        <c:lblOffset val="100"/>
      </c:catAx>
      <c:valAx>
        <c:axId val="91371008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369472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1082,2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017,6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91133440"/>
        <c:axId val="91134976"/>
      </c:barChart>
      <c:catAx>
        <c:axId val="91133440"/>
        <c:scaling>
          <c:orientation val="minMax"/>
        </c:scaling>
        <c:delete val="1"/>
        <c:axPos val="l"/>
        <c:numFmt formatCode="General" sourceLinked="1"/>
        <c:tickLblPos val="none"/>
        <c:crossAx val="91134976"/>
        <c:crosses val="autoZero"/>
        <c:auto val="1"/>
        <c:lblAlgn val="ctr"/>
        <c:lblOffset val="100"/>
      </c:catAx>
      <c:valAx>
        <c:axId val="91134976"/>
        <c:scaling>
          <c:orientation val="minMax"/>
        </c:scaling>
        <c:delete val="1"/>
        <c:axPos val="b"/>
        <c:numFmt formatCode="#,##0.0" sourceLinked="1"/>
        <c:tickLblPos val="none"/>
        <c:crossAx val="91133440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5187,1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5112,8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04755968"/>
        <c:axId val="104757504"/>
      </c:barChart>
      <c:catAx>
        <c:axId val="104755968"/>
        <c:scaling>
          <c:orientation val="minMax"/>
        </c:scaling>
        <c:delete val="1"/>
        <c:axPos val="l"/>
        <c:numFmt formatCode="General" sourceLinked="1"/>
        <c:tickLblPos val="none"/>
        <c:crossAx val="104757504"/>
        <c:crosses val="autoZero"/>
        <c:auto val="1"/>
        <c:lblAlgn val="ctr"/>
        <c:lblOffset val="100"/>
      </c:catAx>
      <c:valAx>
        <c:axId val="104757504"/>
        <c:scaling>
          <c:orientation val="minMax"/>
        </c:scaling>
        <c:delete val="1"/>
        <c:axPos val="b"/>
        <c:numFmt formatCode="#,##0.0" sourceLinked="1"/>
        <c:tickLblPos val="none"/>
        <c:crossAx val="104755968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125,7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Исполнено 114,8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20215.599999999944</c:v>
                </c:pt>
              </c:numCache>
            </c:numRef>
          </c:val>
        </c:ser>
        <c:overlap val="50"/>
        <c:axId val="105050496"/>
        <c:axId val="105052032"/>
      </c:barChart>
      <c:catAx>
        <c:axId val="105050496"/>
        <c:scaling>
          <c:orientation val="minMax"/>
        </c:scaling>
        <c:delete val="1"/>
        <c:axPos val="l"/>
        <c:numFmt formatCode="General" sourceLinked="1"/>
        <c:tickLblPos val="none"/>
        <c:crossAx val="105052032"/>
        <c:crosses val="autoZero"/>
        <c:auto val="1"/>
        <c:lblAlgn val="ctr"/>
        <c:lblOffset val="100"/>
      </c:catAx>
      <c:valAx>
        <c:axId val="105052032"/>
        <c:scaling>
          <c:orientation val="minMax"/>
        </c:scaling>
        <c:delete val="1"/>
        <c:axPos val="b"/>
        <c:numFmt formatCode="#,##0.0" sourceLinked="1"/>
        <c:tickLblPos val="none"/>
        <c:crossAx val="105050496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1489570251666416E-2"/>
          <c:y val="7.8222463117296734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17.5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17,5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05815424"/>
        <c:axId val="105989248"/>
      </c:barChart>
      <c:catAx>
        <c:axId val="105815424"/>
        <c:scaling>
          <c:orientation val="minMax"/>
        </c:scaling>
        <c:delete val="1"/>
        <c:axPos val="l"/>
        <c:numFmt formatCode="General" sourceLinked="1"/>
        <c:tickLblPos val="none"/>
        <c:crossAx val="105989248"/>
        <c:crosses val="autoZero"/>
        <c:auto val="1"/>
        <c:lblAlgn val="ctr"/>
        <c:lblOffset val="100"/>
      </c:catAx>
      <c:valAx>
        <c:axId val="105989248"/>
        <c:scaling>
          <c:orientation val="minMax"/>
        </c:scaling>
        <c:delete val="1"/>
        <c:axPos val="b"/>
        <c:numFmt formatCode="#,##0.0" sourceLinked="1"/>
        <c:tickLblPos val="none"/>
        <c:crossAx val="10581542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825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3319.8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3319.8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76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3031.1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">
                  <c:v>3031.1</c:v>
                </c:pt>
              </c:numCache>
            </c:numRef>
          </c:val>
        </c:ser>
        <c:shape val="cylinder"/>
        <c:axId val="92031616"/>
        <c:axId val="92045696"/>
        <c:axId val="0"/>
      </c:bar3DChart>
      <c:catAx>
        <c:axId val="92031616"/>
        <c:scaling>
          <c:orientation val="minMax"/>
        </c:scaling>
        <c:axPos val="b"/>
        <c:numFmt formatCode="General" sourceLinked="1"/>
        <c:tickLblPos val="nextTo"/>
        <c:crossAx val="92045696"/>
        <c:crosses val="autoZero"/>
        <c:auto val="1"/>
        <c:lblAlgn val="ctr"/>
        <c:lblOffset val="100"/>
      </c:catAx>
      <c:valAx>
        <c:axId val="92045696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031616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5.3671871524533996E-2"/>
                  <c:y val="1.49934764775407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87.4</a:t>
                    </a: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87.4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73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101.4</a:t>
                    </a:r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101.4</c:v>
                </c:pt>
              </c:numCache>
            </c:numRef>
          </c:val>
        </c:ser>
        <c:shape val="cylinder"/>
        <c:axId val="92355200"/>
        <c:axId val="92373376"/>
        <c:axId val="0"/>
      </c:bar3DChart>
      <c:catAx>
        <c:axId val="92355200"/>
        <c:scaling>
          <c:orientation val="minMax"/>
        </c:scaling>
        <c:axPos val="b"/>
        <c:numFmt formatCode="General" sourceLinked="1"/>
        <c:tickLblPos val="nextTo"/>
        <c:crossAx val="92373376"/>
        <c:crosses val="autoZero"/>
        <c:auto val="1"/>
        <c:lblAlgn val="ctr"/>
        <c:lblOffset val="100"/>
      </c:catAx>
      <c:valAx>
        <c:axId val="92373376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355200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849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8654.0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8654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79"/>
                  <c:y val="-1.4993262307883054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8653.2</a:t>
                    </a:r>
                    <a:r>
                      <a:rPr lang="ru-RU" sz="1600" dirty="0" smtClean="0"/>
                      <a:t>,0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Лист1!$C$2:$C$2</c:f>
              <c:numCache>
                <c:formatCode>#,##0.0</c:formatCode>
                <c:ptCount val="1"/>
                <c:pt idx="0">
                  <c:v>8653.2000000000007</c:v>
                </c:pt>
              </c:numCache>
            </c:numRef>
          </c:val>
        </c:ser>
        <c:shape val="cylinder"/>
        <c:axId val="93870336"/>
        <c:axId val="93884416"/>
        <c:axId val="0"/>
      </c:bar3DChart>
      <c:catAx>
        <c:axId val="93870336"/>
        <c:scaling>
          <c:orientation val="minMax"/>
        </c:scaling>
        <c:axPos val="b"/>
        <c:numFmt formatCode="General" sourceLinked="1"/>
        <c:tickLblPos val="nextTo"/>
        <c:crossAx val="93884416"/>
        <c:crosses val="autoZero"/>
        <c:auto val="1"/>
        <c:lblAlgn val="ctr"/>
        <c:lblOffset val="100"/>
      </c:catAx>
      <c:valAx>
        <c:axId val="93884416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870336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7777777777777779E-2"/>
          <c:y val="1.382289733580775E-2"/>
          <c:w val="0.84444444444444633"/>
          <c:h val="0.828439293103818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6.3888888888888884E-2"/>
                  <c:y val="-0.2920626159851554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0100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4251.9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35.92%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542"/>
                  <c:y val="0.1079361841684266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173.3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</a:t>
                    </a:r>
                    <a:r>
                      <a:rPr lang="en-US" dirty="0" smtClean="0"/>
                      <a:t>4%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9.5833333333333368E-2"/>
                  <c:y val="-1.269837460805018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en-US" dirty="0" smtClean="0"/>
                      <a:t>20.8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0.02%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1128.4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9.54%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2.7777777777777936E-2"/>
                  <c:y val="9.312119318418571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1017.6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8.6%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69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5112.8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43.2%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0416666666666666"/>
                  <c:y val="4.23278756822063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114.8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0.97%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3055555555555551"/>
                  <c:y val="9.3121359830021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17.5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15%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212E-2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layout>
                <c:manualLayout>
                  <c:x val="-0.20972222222222278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Лист1!$A$2:$A$9</c:f>
              <c:strCache>
                <c:ptCount val="8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4251.9000000000005</c:v>
                </c:pt>
                <c:pt idx="1">
                  <c:v>173.3</c:v>
                </c:pt>
                <c:pt idx="2">
                  <c:v>20.8</c:v>
                </c:pt>
                <c:pt idx="3">
                  <c:v>1128.4000000000001</c:v>
                </c:pt>
                <c:pt idx="4">
                  <c:v>1017.6</c:v>
                </c:pt>
                <c:pt idx="5">
                  <c:v>5112.8</c:v>
                </c:pt>
                <c:pt idx="6">
                  <c:v>114.8</c:v>
                </c:pt>
                <c:pt idx="7">
                  <c:v>17.5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1469505564968056E-2"/>
          <c:y val="0.18791678556238256"/>
          <c:w val="0.95794514626178706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4438.7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4251.9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94216960"/>
        <c:axId val="94218496"/>
      </c:barChart>
      <c:catAx>
        <c:axId val="94216960"/>
        <c:scaling>
          <c:orientation val="minMax"/>
        </c:scaling>
        <c:delete val="1"/>
        <c:axPos val="l"/>
        <c:numFmt formatCode="General" sourceLinked="1"/>
        <c:tickLblPos val="none"/>
        <c:crossAx val="94218496"/>
        <c:crosses val="autoZero"/>
        <c:auto val="1"/>
        <c:lblAlgn val="ctr"/>
        <c:lblOffset val="100"/>
      </c:catAx>
      <c:valAx>
        <c:axId val="94218496"/>
        <c:scaling>
          <c:orientation val="minMax"/>
        </c:scaling>
        <c:delete val="1"/>
        <c:axPos val="b"/>
        <c:numFmt formatCode="#,##0.0" sourceLinked="1"/>
        <c:tickLblPos val="none"/>
        <c:crossAx val="94216960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405"/>
          <c:h val="0.9659258623288230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173,3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"/>
                  <c:y val="2.135231316725979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173,3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4581120"/>
        <c:axId val="94582656"/>
      </c:barChart>
      <c:catAx>
        <c:axId val="94581120"/>
        <c:scaling>
          <c:orientation val="minMax"/>
        </c:scaling>
        <c:delete val="1"/>
        <c:axPos val="l"/>
        <c:numFmt formatCode="General" sourceLinked="1"/>
        <c:tickLblPos val="none"/>
        <c:crossAx val="94582656"/>
        <c:crosses val="autoZero"/>
        <c:auto val="1"/>
        <c:lblAlgn val="ctr"/>
        <c:lblOffset val="100"/>
      </c:catAx>
      <c:valAx>
        <c:axId val="94582656"/>
        <c:scaling>
          <c:orientation val="minMax"/>
        </c:scaling>
        <c:delete val="1"/>
        <c:axPos val="b"/>
        <c:numFmt formatCode="#,##0.0" sourceLinked="1"/>
        <c:tickLblPos val="none"/>
        <c:crossAx val="9458112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438"/>
          <c:h val="0.9659258623288236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23,2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20,8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4883840"/>
        <c:axId val="94885376"/>
      </c:barChart>
      <c:catAx>
        <c:axId val="94883840"/>
        <c:scaling>
          <c:orientation val="minMax"/>
        </c:scaling>
        <c:delete val="1"/>
        <c:axPos val="l"/>
        <c:numFmt formatCode="General" sourceLinked="1"/>
        <c:tickLblPos val="none"/>
        <c:crossAx val="94885376"/>
        <c:crosses val="autoZero"/>
        <c:auto val="1"/>
        <c:lblAlgn val="ctr"/>
        <c:lblOffset val="100"/>
      </c:catAx>
      <c:valAx>
        <c:axId val="94885376"/>
        <c:scaling>
          <c:orientation val="minMax"/>
        </c:scaling>
        <c:delete val="1"/>
        <c:axPos val="b"/>
        <c:numFmt formatCode="#,##0.0" sourceLinked="1"/>
        <c:tickLblPos val="none"/>
        <c:crossAx val="948838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068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Утверждено 1142,8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1 128,4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95103616"/>
        <c:axId val="95043968"/>
      </c:barChart>
      <c:catAx>
        <c:axId val="95103616"/>
        <c:scaling>
          <c:orientation val="minMax"/>
        </c:scaling>
        <c:delete val="1"/>
        <c:axPos val="l"/>
        <c:numFmt formatCode="General" sourceLinked="1"/>
        <c:tickLblPos val="none"/>
        <c:crossAx val="95043968"/>
        <c:crosses val="autoZero"/>
        <c:auto val="1"/>
        <c:lblAlgn val="ctr"/>
        <c:lblOffset val="100"/>
      </c:catAx>
      <c:valAx>
        <c:axId val="95043968"/>
        <c:scaling>
          <c:orientation val="minMax"/>
        </c:scaling>
        <c:delete val="1"/>
        <c:axPos val="b"/>
        <c:numFmt formatCode="#,##0.0" sourceLinked="1"/>
        <c:tickLblPos val="none"/>
        <c:crossAx val="95103616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4251.9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9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5.8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173.3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20,8тыс. руб., исполнение – 89,66%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1128,4 тыс. руб., исполнение – 98,74%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0.03571</cdr:y>
    </cdr:from>
    <cdr:to>
      <cdr:x>0.96739</cdr:x>
      <cdr:y>0.15475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71419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017,6тыс. руб., исполнение – 94,03%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5112,8тыс. руб., исполнение – 96,57%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114,8тыс. руб., исполнение – 91,33%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17,5тыс. руб., исполнение – 100%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 2017 год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1 129,1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1 128,4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99.9</a:t>
                      </a:r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13,7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2582194"/>
              </p:ext>
            </p:extLst>
          </p:nvPr>
        </p:nvGraphicFramePr>
        <p:xfrm>
          <a:off x="2576513" y="785813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8302930"/>
              </p:ext>
            </p:extLst>
          </p:nvPr>
        </p:nvGraphicFramePr>
        <p:xfrm>
          <a:off x="142844" y="3000372"/>
          <a:ext cx="8786873" cy="28094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0502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Коммунальное </a:t>
                      </a:r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99,76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1041,7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977,1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93,8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5187,1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5112,8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96,57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125,7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91,33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63648575"/>
              </p:ext>
            </p:extLst>
          </p:nvPr>
        </p:nvGraphicFramePr>
        <p:xfrm>
          <a:off x="2574925" y="1000125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2017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994188024"/>
              </p:ext>
            </p:extLst>
          </p:nvPr>
        </p:nvGraphicFramePr>
        <p:xfrm>
          <a:off x="2246536" y="1031528"/>
          <a:ext cx="5897364" cy="568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887375223"/>
              </p:ext>
            </p:extLst>
          </p:nvPr>
        </p:nvGraphicFramePr>
        <p:xfrm>
          <a:off x="4648201" y="857250"/>
          <a:ext cx="4495801" cy="52940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580.8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597.3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102.8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247.3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123.7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64.2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110.4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2444.3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2090.6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85.5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633270476"/>
              </p:ext>
            </p:extLst>
          </p:nvPr>
        </p:nvGraphicFramePr>
        <p:xfrm>
          <a:off x="4429124" y="819505"/>
          <a:ext cx="4714875" cy="515608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13769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543805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62.3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62.3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31501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6240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7226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488.9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6095.5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6095.5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173.5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173.5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2385.0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2384.2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99.97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38644530"/>
              </p:ext>
            </p:extLst>
          </p:nvPr>
        </p:nvGraphicFramePr>
        <p:xfrm>
          <a:off x="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68564585"/>
              </p:ext>
            </p:extLst>
          </p:nvPr>
        </p:nvGraphicFramePr>
        <p:xfrm>
          <a:off x="214282" y="2500305"/>
          <a:ext cx="8786875" cy="288198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27622"/>
                <a:gridCol w="5177746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4247.1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4090.8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96.32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177.8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149.8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84.3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173,3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173,3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203353"/>
              </p:ext>
            </p:extLst>
          </p:nvPr>
        </p:nvGraphicFramePr>
        <p:xfrm>
          <a:off x="142844" y="2928934"/>
          <a:ext cx="8858313" cy="22982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01.01.2018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0309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89,66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1708</TotalTime>
  <Words>609</Words>
  <Application>Microsoft Office PowerPoint</Application>
  <PresentationFormat>Экран (4:3)</PresentationFormat>
  <Paragraphs>258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Исполнение бюджета  Литвиновского сельского поселения Белокалитвинского района Ростовской области за 2017 год    </vt:lpstr>
      <vt:lpstr>Исполнение основных показателей бюджета Литвиновского сельского поселения за 2017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2017год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User</cp:lastModifiedBy>
  <cp:revision>180</cp:revision>
  <dcterms:created xsi:type="dcterms:W3CDTF">2013-10-31T05:10:24Z</dcterms:created>
  <dcterms:modified xsi:type="dcterms:W3CDTF">2018-03-14T11:30:29Z</dcterms:modified>
</cp:coreProperties>
</file>