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2"/>
  </p:notesMasterIdLst>
  <p:sldIdLst>
    <p:sldId id="263" r:id="rId2"/>
    <p:sldId id="363" r:id="rId3"/>
    <p:sldId id="375" r:id="rId4"/>
    <p:sldId id="257" r:id="rId5"/>
    <p:sldId id="256" r:id="rId6"/>
    <p:sldId id="374" r:id="rId7"/>
    <p:sldId id="268" r:id="rId8"/>
    <p:sldId id="269" r:id="rId9"/>
    <p:sldId id="270" r:id="rId10"/>
    <p:sldId id="278" r:id="rId11"/>
    <p:sldId id="350" r:id="rId12"/>
    <p:sldId id="355" r:id="rId13"/>
    <p:sldId id="356" r:id="rId14"/>
    <p:sldId id="357" r:id="rId15"/>
    <p:sldId id="358" r:id="rId16"/>
    <p:sldId id="369" r:id="rId17"/>
    <p:sldId id="370" r:id="rId18"/>
    <p:sldId id="371" r:id="rId19"/>
    <p:sldId id="372" r:id="rId20"/>
    <p:sldId id="289" r:id="rId2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  <a:srgbClr val="009900"/>
    <a:srgbClr val="FF0000"/>
    <a:srgbClr val="663300"/>
    <a:srgbClr val="FF9900"/>
    <a:srgbClr val="00CCFF"/>
    <a:srgbClr val="0000FF"/>
    <a:srgbClr val="FF0066"/>
    <a:srgbClr val="660066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9" autoAdjust="0"/>
    <p:restoredTop sz="91373" autoAdjust="0"/>
  </p:normalViewPr>
  <p:slideViewPr>
    <p:cSldViewPr>
      <p:cViewPr>
        <p:scale>
          <a:sx n="100" d="100"/>
          <a:sy n="100" d="100"/>
        </p:scale>
        <p:origin x="288" y="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view3D>
      <c:perspective val="30"/>
    </c:view3D>
    <c:floor>
      <c:spPr>
        <a:solidFill>
          <a:schemeClr val="bg1">
            <a:lumMod val="75000"/>
          </a:schemeClr>
        </a:solidFill>
      </c:spPr>
    </c:floor>
    <c:plotArea>
      <c:layout>
        <c:manualLayout>
          <c:layoutTarget val="inner"/>
          <c:xMode val="edge"/>
          <c:yMode val="edge"/>
          <c:x val="0.12797050327741361"/>
          <c:y val="7.4062644887170015E-2"/>
          <c:w val="0.60746545838341703"/>
          <c:h val="0.7633341608481132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4.9704073284786925E-2"/>
                  <c:y val="8.239106214837872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15256,9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11899.1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layout>
                <c:manualLayout>
                  <c:x val="1.7636802981486923E-2"/>
                  <c:y val="-5.4927374765585462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9888.7000000000007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9142</c:v>
                </c:pt>
              </c:numCache>
            </c:numRef>
          </c:val>
        </c:ser>
        <c:shape val="cone"/>
        <c:axId val="100221312"/>
        <c:axId val="100222848"/>
        <c:axId val="98423680"/>
      </c:bar3DChart>
      <c:catAx>
        <c:axId val="1002213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222848"/>
        <c:crosses val="autoZero"/>
        <c:auto val="1"/>
        <c:lblAlgn val="ctr"/>
        <c:lblOffset val="100"/>
      </c:catAx>
      <c:valAx>
        <c:axId val="1002228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221312"/>
        <c:crosses val="autoZero"/>
        <c:crossBetween val="between"/>
      </c:valAx>
      <c:serAx>
        <c:axId val="98423680"/>
        <c:scaling>
          <c:orientation val="minMax"/>
        </c:scaling>
        <c:delete val="1"/>
        <c:axPos val="b"/>
        <c:tickLblPos val="none"/>
        <c:crossAx val="100222848"/>
        <c:crosses val="autoZero"/>
      </c:serAx>
    </c:plotArea>
    <c:legend>
      <c:legendPos val="r"/>
      <c:layout>
        <c:manualLayout>
          <c:xMode val="edge"/>
          <c:yMode val="edge"/>
          <c:x val="0.72789753158740389"/>
          <c:y val="0.38716446726501913"/>
          <c:w val="0.13435009746391816"/>
          <c:h val="0.19397061774699173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04144394021754E-2"/>
          <c:y val="1.2844788582267027E-3"/>
          <c:w val="0.55108477676149892"/>
          <c:h val="0.77186497796541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15531.6</c:v>
                </c:pt>
              </c:strCache>
            </c:strRef>
          </c:tx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660066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spPr>
              <a:solidFill>
                <a:srgbClr val="0000FF"/>
              </a:solidFill>
            </c:spPr>
          </c:dPt>
          <c:dPt>
            <c:idx val="6"/>
            <c:spPr>
              <a:solidFill>
                <a:schemeClr val="bg1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0034804561945188"/>
                  <c:y val="5.1620280673421108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1"/>
              <c:layout>
                <c:manualLayout>
                  <c:x val="-1.4629443600570988E-2"/>
                  <c:y val="-9.3059845202385458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2"/>
              <c:layout>
                <c:manualLayout>
                  <c:x val="-3.8534467225396989E-2"/>
                  <c:y val="-2.94785764544680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3"/>
              <c:layout>
                <c:manualLayout>
                  <c:x val="-6.3478144625970069E-3"/>
                  <c:y val="-0.1788829018997889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4"/>
              <c:layout>
                <c:manualLayout>
                  <c:x val="8.5011679374560625E-2"/>
                  <c:y val="-0.18034996111543275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5"/>
              <c:layout>
                <c:manualLayout>
                  <c:x val="9.5542785610705339E-2"/>
                  <c:y val="2.8349761673067141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6"/>
              <c:layout>
                <c:manualLayout>
                  <c:x val="4.509491289544156E-3"/>
                  <c:y val="-0.17160108046897071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7"/>
              <c:layout>
                <c:manualLayout>
                  <c:x val="3.0983602195461011E-2"/>
                  <c:y val="2.44833907343628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8"/>
              <c:layout>
                <c:manualLayout>
                  <c:x val="-9.6825141072381139E-3"/>
                  <c:y val="-0.11383925882398609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9"/>
              <c:layout>
                <c:manualLayout>
                  <c:x val="0.10342814294390316"/>
                  <c:y val="-0.11959246830673442"/>
                </c:manualLayout>
              </c:layout>
              <c:dLblPos val="bestFit"/>
              <c:showLegendKey val="1"/>
              <c:showVal val="1"/>
              <c:separator> </c:separator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eparator> 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 Общегосударственные вопросы 5242.5</c:v>
                </c:pt>
                <c:pt idx="1">
                  <c:v> Национальная оборона241.7</c:v>
                </c:pt>
                <c:pt idx="2">
                  <c:v>национальная безопасность и правоохранительная деятельность - 30.0</c:v>
                </c:pt>
                <c:pt idx="3">
                  <c:v>Дорожное хозяйство------2036.0</c:v>
                </c:pt>
                <c:pt idx="4">
                  <c:v>жилищно-коммунальное хозяйство - 2067.6</c:v>
                </c:pt>
                <c:pt idx="5">
                  <c:v>Культура, кинематография - 5555.1</c:v>
                </c:pt>
                <c:pt idx="6">
                  <c:v>социальная политика - 153.7</c:v>
                </c:pt>
                <c:pt idx="7">
                  <c:v>физическая культура и спорт - 17.5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0.33800000000000002</c:v>
                </c:pt>
                <c:pt idx="1">
                  <c:v>1.6E-2</c:v>
                </c:pt>
                <c:pt idx="2">
                  <c:v>2E-3</c:v>
                </c:pt>
                <c:pt idx="3">
                  <c:v>0.13100000000000001</c:v>
                </c:pt>
                <c:pt idx="4">
                  <c:v>0.13300000000000001</c:v>
                </c:pt>
                <c:pt idx="5">
                  <c:v>0.35799999999999998</c:v>
                </c:pt>
                <c:pt idx="6">
                  <c:v>0.01</c:v>
                </c:pt>
                <c:pt idx="7">
                  <c:v>1E-3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32099433231694"/>
          <c:y val="7.3653450743798199E-2"/>
          <c:w val="0.33538464466758311"/>
          <c:h val="0.92634654925619997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92">
                <a:latin typeface="Times New Roman" pitchFamily="18" charset="0"/>
                <a:cs typeface="Times New Roman" pitchFamily="18" charset="0"/>
              </a:defRPr>
            </a:pPr>
            <a:r>
              <a:rPr lang="en-US" sz="1692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3820.1</a:t>
            </a:r>
            <a:r>
              <a:rPr lang="ru-RU" sz="1692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тыс</a:t>
            </a:r>
            <a:r>
              <a:rPr lang="ru-RU" sz="1692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c:rich>
      </c:tx>
      <c:layout>
        <c:manualLayout>
          <c:xMode val="edge"/>
          <c:yMode val="edge"/>
          <c:x val="0.70854324877880959"/>
          <c:y val="0.12929848798951321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9123047607077556E-3"/>
          <c:y val="0.11557421930940365"/>
          <c:w val="0.61531263617208065"/>
          <c:h val="0.846964974411540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4735.4</c:v>
                </c:pt>
              </c:strCache>
            </c:strRef>
          </c:tx>
          <c:explosion val="25"/>
          <c:dPt>
            <c:idx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"/>
            <c:explosion val="16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CC0066"/>
              </a:solidFill>
            </c:spPr>
          </c:dPt>
          <c:dPt>
            <c:idx val="3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4"/>
            <c:spPr>
              <a:gradFill flip="none" rotWithShape="1">
                <a:gsLst>
                  <a:gs pos="0">
                    <a:srgbClr val="FFCCFF">
                      <a:shade val="30000"/>
                      <a:satMod val="115000"/>
                    </a:srgbClr>
                  </a:gs>
                  <a:gs pos="50000">
                    <a:srgbClr val="FFCCFF">
                      <a:shade val="67500"/>
                      <a:satMod val="115000"/>
                    </a:srgbClr>
                  </a:gs>
                  <a:gs pos="100000">
                    <a:srgbClr val="FFCC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5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6.5791124537923934E-2"/>
                  <c:y val="5.3237328256492784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1.3414586246445466E-2"/>
                  <c:y val="-9.2598286566309224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3.0080542169891606E-2"/>
                  <c:y val="-1.626308872958258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5.9337987579201827E-2"/>
                  <c:y val="-5.1511679822085939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4.3975553425819715E-3"/>
                  <c:y val="-5.4854939389599802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5.9855838830371134E-2"/>
                  <c:y val="-5.5523591303102554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127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- 1000</c:v>
                </c:pt>
                <c:pt idx="1">
                  <c:v>налоги на совокупный доход -1000</c:v>
                </c:pt>
                <c:pt idx="2">
                  <c:v>налоги на имущество - 2600.5</c:v>
                </c:pt>
                <c:pt idx="3">
                  <c:v>государственная пошлина - 31.3</c:v>
                </c:pt>
                <c:pt idx="4">
                  <c:v>Доходы от использования имущества, находящегося в гос. и муниципальной собственности - 85.9</c:v>
                </c:pt>
                <c:pt idx="5">
                  <c:v>Штрафы, санкции, возмещение ущерба - 17.7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0.21100000000000002</c:v>
                </c:pt>
                <c:pt idx="1">
                  <c:v>0.21100000000000002</c:v>
                </c:pt>
                <c:pt idx="2">
                  <c:v>0.54900000000000004</c:v>
                </c:pt>
                <c:pt idx="3">
                  <c:v>7.000000000000001E-3</c:v>
                </c:pt>
                <c:pt idx="4">
                  <c:v>2.0000000000000004E-2</c:v>
                </c:pt>
                <c:pt idx="5">
                  <c:v>4.000000000000001E-3</c:v>
                </c:pt>
              </c:numCache>
            </c:numRef>
          </c:val>
        </c:ser>
      </c:pie3DChart>
      <c:spPr>
        <a:noFill/>
        <a:ln w="23885">
          <a:noFill/>
        </a:ln>
      </c:spPr>
    </c:plotArea>
    <c:legend>
      <c:legendPos val="r"/>
      <c:layout>
        <c:manualLayout>
          <c:xMode val="edge"/>
          <c:yMode val="edge"/>
          <c:x val="0.58834076679652059"/>
          <c:y val="7.4148296593186391E-2"/>
          <c:w val="0.40204381412817924"/>
          <c:h val="0.9138276553106216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692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развитие физической культуры и спорта (тыс</a:t>
            </a:r>
            <a:r>
              <a:rPr lang="ru-RU" sz="2000" b="0" dirty="0" smtClean="0"/>
              <a:t>. руб</a:t>
            </a:r>
            <a:r>
              <a:rPr lang="ru-RU" sz="2000" b="0" dirty="0"/>
              <a:t>.)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развитие физической культуры и спорта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Лист1!$A$2:$A$4</c:f>
              <c:strCache>
                <c:ptCount val="3"/>
                <c:pt idx="0">
                  <c:v>2021 год - 17.5</c:v>
                </c:pt>
                <c:pt idx="1">
                  <c:v>2022 год -0,0</c:v>
                </c:pt>
                <c:pt idx="2">
                  <c:v>2023 год - 0,0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17.5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pyramid"/>
        <c:axId val="105659008"/>
        <c:axId val="105664896"/>
        <c:axId val="0"/>
      </c:bar3DChart>
      <c:catAx>
        <c:axId val="105659008"/>
        <c:scaling>
          <c:orientation val="minMax"/>
        </c:scaling>
        <c:axPos val="b"/>
        <c:tickLblPos val="nextTo"/>
        <c:crossAx val="105664896"/>
        <c:crosses val="autoZero"/>
        <c:auto val="1"/>
        <c:lblAlgn val="ctr"/>
        <c:lblOffset val="100"/>
      </c:catAx>
      <c:valAx>
        <c:axId val="105664896"/>
        <c:scaling>
          <c:orientation val="minMax"/>
        </c:scaling>
        <c:axPos val="l"/>
        <c:majorGridlines/>
        <c:numFmt formatCode="General" sourceLinked="1"/>
        <c:tickLblPos val="nextTo"/>
        <c:crossAx val="105659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89275298921446"/>
          <c:y val="0.14898461221759041"/>
          <c:w val="0.3140455186157286"/>
          <c:h val="0.17047522000926371"/>
        </c:manualLayout>
      </c:layout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8384609183050463E-2"/>
          <c:y val="2.6844443754615612E-2"/>
          <c:w val="0.90664274765930664"/>
          <c:h val="0.855385962017292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FF0066"/>
              </a:solidFill>
            </c:spPr>
          </c:dPt>
          <c:dPt>
            <c:idx val="2"/>
            <c:spPr>
              <a:solidFill>
                <a:srgbClr val="FF0066"/>
              </a:solidFill>
            </c:spPr>
          </c:dPt>
          <c:dLbls>
            <c:dLbl>
              <c:idx val="0"/>
              <c:layout>
                <c:manualLayout>
                  <c:x val="2.6209477216395934E-2"/>
                  <c:y val="-5.965431945470111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53</a:t>
                    </a:r>
                    <a:r>
                      <a:rPr lang="ru-RU" sz="1200" dirty="0" smtClean="0"/>
                      <a:t>,</a:t>
                    </a:r>
                    <a:r>
                      <a:rPr lang="en-US" sz="1200" dirty="0" smtClean="0"/>
                      <a:t>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3294057473697952E-2"/>
                  <c:y val="-4.4092323075214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2941177627266E-2"/>
                  <c:y val="-4.9279655201709606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cylinder"/>
        <c:axId val="111079808"/>
        <c:axId val="111081344"/>
        <c:axId val="0"/>
      </c:bar3DChart>
      <c:catAx>
        <c:axId val="111079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081344"/>
        <c:crosses val="autoZero"/>
        <c:auto val="1"/>
        <c:lblAlgn val="ctr"/>
        <c:lblOffset val="100"/>
      </c:catAx>
      <c:valAx>
        <c:axId val="1110813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0798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Литвиновского сельского поселения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района на 202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год и на плановый период 202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и 202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Литвиновского сельского поселения на 202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202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202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202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(Постановление Администрации Литвиновского сельского поселения 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25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.1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0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.20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21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№ 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04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)</a:t>
          </a:r>
          <a:endParaRPr lang="ru-RU" sz="1600" dirty="0">
            <a:solidFill>
              <a:schemeClr val="bg2">
                <a:lumMod val="50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5865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</a:t>
          </a:r>
          <a:r>
            <a:rPr lang="en-US" sz="2000" dirty="0" smtClean="0"/>
            <a:t>2</a:t>
          </a:r>
          <a:r>
            <a:rPr lang="ru-RU" sz="3500" dirty="0" smtClean="0"/>
            <a:t> </a:t>
          </a:r>
          <a:r>
            <a:rPr lang="ru-RU" sz="1800" dirty="0" smtClean="0"/>
            <a:t>год – </a:t>
          </a:r>
          <a:r>
            <a:rPr lang="en-US" sz="1800" dirty="0" smtClean="0"/>
            <a:t>5</a:t>
          </a:r>
          <a:r>
            <a:rPr lang="ru-RU" sz="1800" dirty="0" smtClean="0"/>
            <a:t>245,2</a:t>
          </a:r>
          <a:r>
            <a:rPr lang="ru-RU" sz="1600" dirty="0" smtClean="0"/>
            <a:t> 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</a:t>
          </a:r>
          <a:r>
            <a:rPr lang="en-US" sz="2000" dirty="0" smtClean="0"/>
            <a:t>3</a:t>
          </a:r>
          <a:r>
            <a:rPr lang="ru-RU" sz="2000" dirty="0" smtClean="0"/>
            <a:t> год – </a:t>
          </a:r>
          <a:r>
            <a:rPr lang="en-US" sz="2000" dirty="0" smtClean="0"/>
            <a:t>3878.6</a:t>
          </a:r>
          <a:r>
            <a:rPr lang="ru-RU" sz="2000" dirty="0" smtClean="0"/>
            <a:t>,</a:t>
          </a:r>
          <a:r>
            <a:rPr lang="en-US" sz="2000" dirty="0" smtClean="0"/>
            <a:t>0</a:t>
          </a:r>
          <a:r>
            <a:rPr lang="ru-RU" sz="2000" dirty="0" smtClean="0"/>
            <a:t>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</a:t>
          </a:r>
          <a:r>
            <a:rPr lang="en-US" sz="2000" dirty="0" smtClean="0"/>
            <a:t>34</a:t>
          </a:r>
          <a:r>
            <a:rPr lang="ru-RU" sz="2000" dirty="0" smtClean="0"/>
            <a:t> год – </a:t>
          </a:r>
          <a:r>
            <a:rPr lang="ru-RU" sz="1800" dirty="0" smtClean="0"/>
            <a:t>387</a:t>
          </a:r>
          <a:r>
            <a:rPr lang="en-US" sz="1800" dirty="0" smtClean="0"/>
            <a:t>8</a:t>
          </a:r>
          <a:r>
            <a:rPr lang="ru-RU" sz="1800" dirty="0" smtClean="0"/>
            <a:t>,</a:t>
          </a:r>
          <a:r>
            <a:rPr lang="en-US" sz="1800" dirty="0" smtClean="0"/>
            <a:t>6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Литвиновского сельского поселения</a:t>
          </a:r>
          <a:endParaRPr lang="ru-RU" sz="1800" b="1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Литвиновскогосельского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поселения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5696" custScaleY="117200" custLinFactNeighborX="9009" custLinFactNeighborY="-18671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77298" custScaleY="85454" custRadScaleRad="145658" custRadScaleInc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236471" custScaleY="196478" custRadScaleRad="88551" custRadScaleInc="20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207929" custScaleY="128688" custRadScaleRad="161632" custRadScaleInc="-18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64766" custScaleY="147923" custRadScaleRad="104588" custRadScaleInc="10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96369" custScaleY="186253" custRadScaleRad="130509" custRadScaleInc="3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5256,9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sz="1800" i="1" dirty="0" smtClean="0">
              <a:latin typeface="Times New Roman" pitchFamily="18" charset="0"/>
              <a:cs typeface="Times New Roman" pitchFamily="18" charset="0"/>
            </a:rPr>
            <a:t>27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en-US" sz="1800" i="1" dirty="0" smtClean="0">
              <a:latin typeface="Times New Roman" pitchFamily="18" charset="0"/>
              <a:cs typeface="Times New Roman" pitchFamily="18" charset="0"/>
            </a:rPr>
            <a:t>.7</a:t>
          </a:r>
          <a:endParaRPr lang="ru-RU" sz="1800" i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9888.7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sz="1800" b="0" i="1" dirty="0" smtClean="0">
              <a:latin typeface="Times New Roman" pitchFamily="18" charset="0"/>
              <a:cs typeface="Times New Roman" pitchFamily="18" charset="0"/>
            </a:rPr>
            <a:t>518.6</a:t>
          </a:r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9142.0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sz="1800" i="1" dirty="0" smtClean="0">
              <a:latin typeface="Times New Roman" pitchFamily="18" charset="0"/>
              <a:cs typeface="Times New Roman" pitchFamily="18" charset="0"/>
            </a:rPr>
            <a:t>495.0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5570,1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4167.5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3376.6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тыс.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 custScaleX="107452" custLinFactNeighborX="30435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 custScaleX="107896" custLinFactNeighborX="-4348" custLinFactNeighborY="2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39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/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EEC151-3EC1-4067-89DB-2A7E3E4148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1058DF-7891-4087-BA00-8051A91598E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157,5тыс.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3EF251-2872-4514-8464-BCA6FA81A7F9}" type="parTrans" cxnId="{9F5BD746-3EA1-4E10-BCEE-82420D1CE5E9}">
      <dgm:prSet/>
      <dgm:spPr/>
      <dgm:t>
        <a:bodyPr/>
        <a:lstStyle/>
        <a:p>
          <a:endParaRPr lang="ru-RU"/>
        </a:p>
      </dgm:t>
    </dgm:pt>
    <dgm:pt modelId="{6B10AF93-595E-4474-83C6-43C4526283AA}" type="sibTrans" cxnId="{9F5BD746-3EA1-4E10-BCEE-82420D1CE5E9}">
      <dgm:prSet/>
      <dgm:spPr/>
      <dgm:t>
        <a:bodyPr/>
        <a:lstStyle/>
        <a:p>
          <a:endParaRPr lang="ru-RU"/>
        </a:p>
      </dgm:t>
    </dgm:pt>
    <dgm:pt modelId="{5BFC82CD-4A75-4EAE-BA01-3E0AEF5817C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–0,0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D9F05D-333F-4C1B-996B-8E9CD160FCA9}" type="parTrans" cxnId="{A827DEC8-72D8-4EB6-87EF-A527C9B3CAA5}">
      <dgm:prSet/>
      <dgm:spPr/>
      <dgm:t>
        <a:bodyPr/>
        <a:lstStyle/>
        <a:p>
          <a:endParaRPr lang="ru-RU"/>
        </a:p>
      </dgm:t>
    </dgm:pt>
    <dgm:pt modelId="{3D59A8BD-AB02-40AB-B78D-B8634DCA846A}" type="sibTrans" cxnId="{A827DEC8-72D8-4EB6-87EF-A527C9B3CAA5}">
      <dgm:prSet/>
      <dgm:spPr/>
      <dgm:t>
        <a:bodyPr/>
        <a:lstStyle/>
        <a:p>
          <a:endParaRPr lang="ru-RU"/>
        </a:p>
      </dgm:t>
    </dgm:pt>
    <dgm:pt modelId="{0247A051-4DB9-4EAA-8552-0F19D3F340C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–0,0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CB42CB-0C4B-4FC3-BF4E-A1A7B890A1CB}" type="parTrans" cxnId="{09BACE11-0A82-4AA4-A7CD-D3167BE208CC}">
      <dgm:prSet/>
      <dgm:spPr/>
      <dgm:t>
        <a:bodyPr/>
        <a:lstStyle/>
        <a:p>
          <a:endParaRPr lang="ru-RU"/>
        </a:p>
      </dgm:t>
    </dgm:pt>
    <dgm:pt modelId="{66E6C996-A840-4A69-A540-04DA7D390175}" type="sibTrans" cxnId="{09BACE11-0A82-4AA4-A7CD-D3167BE208CC}">
      <dgm:prSet/>
      <dgm:spPr/>
      <dgm:t>
        <a:bodyPr/>
        <a:lstStyle/>
        <a:p>
          <a:endParaRPr lang="ru-RU"/>
        </a:p>
      </dgm:t>
    </dgm:pt>
    <dgm:pt modelId="{4AF9CCB4-C276-4DAE-A11C-F9FCA11ED46E}" type="pres">
      <dgm:prSet presAssocID="{A7EEC151-3EC1-4067-89DB-2A7E3E4148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B55265-608F-4EC9-B694-428E9E7B8FC3}" type="pres">
      <dgm:prSet presAssocID="{0C1058DF-7891-4087-BA00-8051A91598E7}" presName="parentLin" presStyleCnt="0"/>
      <dgm:spPr/>
    </dgm:pt>
    <dgm:pt modelId="{15437934-8F2F-4D3B-A6DE-0E3A7C4AA383}" type="pres">
      <dgm:prSet presAssocID="{0C1058DF-7891-4087-BA00-8051A91598E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7F583E3-0DB5-49AD-A16C-3E86024769BF}" type="pres">
      <dgm:prSet presAssocID="{0C1058DF-7891-4087-BA00-8051A91598E7}" presName="parentText" presStyleLbl="node1" presStyleIdx="0" presStyleCnt="3" custLinFactNeighborX="7512" custLinFactNeighborY="-84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E4C9B-212A-4F3D-BA62-B169E3C6EC99}" type="pres">
      <dgm:prSet presAssocID="{0C1058DF-7891-4087-BA00-8051A91598E7}" presName="negativeSpace" presStyleCnt="0"/>
      <dgm:spPr/>
    </dgm:pt>
    <dgm:pt modelId="{68F63A27-5CF4-4253-AE30-0EF0F3CC244B}" type="pres">
      <dgm:prSet presAssocID="{0C1058DF-7891-4087-BA00-8051A91598E7}" presName="childText" presStyleLbl="conFgAcc1" presStyleIdx="0" presStyleCnt="3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21982B4-C10E-48A1-8A30-7B66D1B4EF34}" type="pres">
      <dgm:prSet presAssocID="{6B10AF93-595E-4474-83C6-43C4526283AA}" presName="spaceBetweenRectangles" presStyleCnt="0"/>
      <dgm:spPr/>
    </dgm:pt>
    <dgm:pt modelId="{9E557052-79DB-43E5-8409-3039E68A442A}" type="pres">
      <dgm:prSet presAssocID="{5BFC82CD-4A75-4EAE-BA01-3E0AEF5817C9}" presName="parentLin" presStyleCnt="0"/>
      <dgm:spPr/>
    </dgm:pt>
    <dgm:pt modelId="{13E24C82-3634-4315-8F73-6E44B25FF9DB}" type="pres">
      <dgm:prSet presAssocID="{5BFC82CD-4A75-4EAE-BA01-3E0AEF5817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FEB4578-7BEE-46F3-8EC2-A697F57F4356}" type="pres">
      <dgm:prSet presAssocID="{5BFC82CD-4A75-4EAE-BA01-3E0AEF5817C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63878-B360-455F-9F3A-9900BDFCE962}" type="pres">
      <dgm:prSet presAssocID="{5BFC82CD-4A75-4EAE-BA01-3E0AEF5817C9}" presName="negativeSpace" presStyleCnt="0"/>
      <dgm:spPr/>
    </dgm:pt>
    <dgm:pt modelId="{D86A6CB0-9D73-4D34-B78A-A05AA6936D4B}" type="pres">
      <dgm:prSet presAssocID="{5BFC82CD-4A75-4EAE-BA01-3E0AEF5817C9}" presName="childText" presStyleLbl="conFgAcc1" presStyleIdx="1" presStyleCnt="3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FC9B1CE-17A2-4811-94A0-C0C38061F2FF}" type="pres">
      <dgm:prSet presAssocID="{3D59A8BD-AB02-40AB-B78D-B8634DCA846A}" presName="spaceBetweenRectangles" presStyleCnt="0"/>
      <dgm:spPr/>
    </dgm:pt>
    <dgm:pt modelId="{2DF52BF6-58DC-42E0-A644-2122C44F1E21}" type="pres">
      <dgm:prSet presAssocID="{0247A051-4DB9-4EAA-8552-0F19D3F340CC}" presName="parentLin" presStyleCnt="0"/>
      <dgm:spPr/>
    </dgm:pt>
    <dgm:pt modelId="{88588C81-D10A-423C-8ADA-972E7959E883}" type="pres">
      <dgm:prSet presAssocID="{0247A051-4DB9-4EAA-8552-0F19D3F340C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8FDBFCB-FA01-403A-8A24-1FC12F1D3F67}" type="pres">
      <dgm:prSet presAssocID="{0247A051-4DB9-4EAA-8552-0F19D3F340CC}" presName="parentText" presStyleLbl="node1" presStyleIdx="2" presStyleCnt="3" custLinFactNeighborX="7512" custLinFactNeighborY="-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42DC8-9B33-4F68-9271-C54D040EF48C}" type="pres">
      <dgm:prSet presAssocID="{0247A051-4DB9-4EAA-8552-0F19D3F340CC}" presName="negativeSpace" presStyleCnt="0"/>
      <dgm:spPr/>
    </dgm:pt>
    <dgm:pt modelId="{582F038E-A05F-4AE9-89C5-B37011135959}" type="pres">
      <dgm:prSet presAssocID="{0247A051-4DB9-4EAA-8552-0F19D3F340CC}" presName="childText" presStyleLbl="conFgAcc1" presStyleIdx="2" presStyleCnt="3" custLinFactNeighborX="126" custLinFactNeighborY="251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93E25691-EFA4-4AE1-BD40-509BCCCF16D5}" type="presOf" srcId="{0C1058DF-7891-4087-BA00-8051A91598E7}" destId="{D7F583E3-0DB5-49AD-A16C-3E86024769BF}" srcOrd="1" destOrd="0" presId="urn:microsoft.com/office/officeart/2005/8/layout/list1"/>
    <dgm:cxn modelId="{9F5BD746-3EA1-4E10-BCEE-82420D1CE5E9}" srcId="{A7EEC151-3EC1-4067-89DB-2A7E3E414831}" destId="{0C1058DF-7891-4087-BA00-8051A91598E7}" srcOrd="0" destOrd="0" parTransId="{A13EF251-2872-4514-8464-BCA6FA81A7F9}" sibTransId="{6B10AF93-595E-4474-83C6-43C4526283AA}"/>
    <dgm:cxn modelId="{FBFCA9B4-A157-4745-B022-2B74C2D3270C}" type="presOf" srcId="{0247A051-4DB9-4EAA-8552-0F19D3F340CC}" destId="{48FDBFCB-FA01-403A-8A24-1FC12F1D3F67}" srcOrd="1" destOrd="0" presId="urn:microsoft.com/office/officeart/2005/8/layout/list1"/>
    <dgm:cxn modelId="{6B3EEB77-0F17-4177-8ECD-3E2EB9AC8E0D}" type="presOf" srcId="{0247A051-4DB9-4EAA-8552-0F19D3F340CC}" destId="{88588C81-D10A-423C-8ADA-972E7959E883}" srcOrd="0" destOrd="0" presId="urn:microsoft.com/office/officeart/2005/8/layout/list1"/>
    <dgm:cxn modelId="{3835D48F-86D7-4732-9113-3AF2917C6079}" type="presOf" srcId="{0C1058DF-7891-4087-BA00-8051A91598E7}" destId="{15437934-8F2F-4D3B-A6DE-0E3A7C4AA383}" srcOrd="0" destOrd="0" presId="urn:microsoft.com/office/officeart/2005/8/layout/list1"/>
    <dgm:cxn modelId="{A827DEC8-72D8-4EB6-87EF-A527C9B3CAA5}" srcId="{A7EEC151-3EC1-4067-89DB-2A7E3E414831}" destId="{5BFC82CD-4A75-4EAE-BA01-3E0AEF5817C9}" srcOrd="1" destOrd="0" parTransId="{62D9F05D-333F-4C1B-996B-8E9CD160FCA9}" sibTransId="{3D59A8BD-AB02-40AB-B78D-B8634DCA846A}"/>
    <dgm:cxn modelId="{F5D2C1C8-9709-4608-A438-558FD14EBB4D}" type="presOf" srcId="{A7EEC151-3EC1-4067-89DB-2A7E3E414831}" destId="{4AF9CCB4-C276-4DAE-A11C-F9FCA11ED46E}" srcOrd="0" destOrd="0" presId="urn:microsoft.com/office/officeart/2005/8/layout/list1"/>
    <dgm:cxn modelId="{0C592FBC-8DF9-4666-8B99-C096B38D4561}" type="presOf" srcId="{5BFC82CD-4A75-4EAE-BA01-3E0AEF5817C9}" destId="{13E24C82-3634-4315-8F73-6E44B25FF9DB}" srcOrd="0" destOrd="0" presId="urn:microsoft.com/office/officeart/2005/8/layout/list1"/>
    <dgm:cxn modelId="{09BACE11-0A82-4AA4-A7CD-D3167BE208CC}" srcId="{A7EEC151-3EC1-4067-89DB-2A7E3E414831}" destId="{0247A051-4DB9-4EAA-8552-0F19D3F340CC}" srcOrd="2" destOrd="0" parTransId="{4FCB42CB-0C4B-4FC3-BF4E-A1A7B890A1CB}" sibTransId="{66E6C996-A840-4A69-A540-04DA7D390175}"/>
    <dgm:cxn modelId="{3CC28643-A042-41D6-85EE-FE018F588D3C}" type="presOf" srcId="{5BFC82CD-4A75-4EAE-BA01-3E0AEF5817C9}" destId="{5FEB4578-7BEE-46F3-8EC2-A697F57F4356}" srcOrd="1" destOrd="0" presId="urn:microsoft.com/office/officeart/2005/8/layout/list1"/>
    <dgm:cxn modelId="{3CF79D28-6591-48B6-B1C9-1DC4108B1BA0}" type="presParOf" srcId="{4AF9CCB4-C276-4DAE-A11C-F9FCA11ED46E}" destId="{C4B55265-608F-4EC9-B694-428E9E7B8FC3}" srcOrd="0" destOrd="0" presId="urn:microsoft.com/office/officeart/2005/8/layout/list1"/>
    <dgm:cxn modelId="{928EF4AF-BA67-4686-A1E4-1A7E9D35A607}" type="presParOf" srcId="{C4B55265-608F-4EC9-B694-428E9E7B8FC3}" destId="{15437934-8F2F-4D3B-A6DE-0E3A7C4AA383}" srcOrd="0" destOrd="0" presId="urn:microsoft.com/office/officeart/2005/8/layout/list1"/>
    <dgm:cxn modelId="{1AA72D00-98F1-4FF8-91EA-E6258E40C431}" type="presParOf" srcId="{C4B55265-608F-4EC9-B694-428E9E7B8FC3}" destId="{D7F583E3-0DB5-49AD-A16C-3E86024769BF}" srcOrd="1" destOrd="0" presId="urn:microsoft.com/office/officeart/2005/8/layout/list1"/>
    <dgm:cxn modelId="{D6171115-5448-446E-B687-959616EA27ED}" type="presParOf" srcId="{4AF9CCB4-C276-4DAE-A11C-F9FCA11ED46E}" destId="{3D8E4C9B-212A-4F3D-BA62-B169E3C6EC99}" srcOrd="1" destOrd="0" presId="urn:microsoft.com/office/officeart/2005/8/layout/list1"/>
    <dgm:cxn modelId="{25222225-BB82-4936-A664-5FE886986363}" type="presParOf" srcId="{4AF9CCB4-C276-4DAE-A11C-F9FCA11ED46E}" destId="{68F63A27-5CF4-4253-AE30-0EF0F3CC244B}" srcOrd="2" destOrd="0" presId="urn:microsoft.com/office/officeart/2005/8/layout/list1"/>
    <dgm:cxn modelId="{845E5D7C-9A0E-4038-ACAE-53FEC0BEC55E}" type="presParOf" srcId="{4AF9CCB4-C276-4DAE-A11C-F9FCA11ED46E}" destId="{521982B4-C10E-48A1-8A30-7B66D1B4EF34}" srcOrd="3" destOrd="0" presId="urn:microsoft.com/office/officeart/2005/8/layout/list1"/>
    <dgm:cxn modelId="{07F872E7-F5B2-4F37-A7EC-858EA9E8D073}" type="presParOf" srcId="{4AF9CCB4-C276-4DAE-A11C-F9FCA11ED46E}" destId="{9E557052-79DB-43E5-8409-3039E68A442A}" srcOrd="4" destOrd="0" presId="urn:microsoft.com/office/officeart/2005/8/layout/list1"/>
    <dgm:cxn modelId="{079B4B00-D0AF-4675-AD5D-0D005AC61B65}" type="presParOf" srcId="{9E557052-79DB-43E5-8409-3039E68A442A}" destId="{13E24C82-3634-4315-8F73-6E44B25FF9DB}" srcOrd="0" destOrd="0" presId="urn:microsoft.com/office/officeart/2005/8/layout/list1"/>
    <dgm:cxn modelId="{DC168C32-540A-4454-91D3-220AA347D107}" type="presParOf" srcId="{9E557052-79DB-43E5-8409-3039E68A442A}" destId="{5FEB4578-7BEE-46F3-8EC2-A697F57F4356}" srcOrd="1" destOrd="0" presId="urn:microsoft.com/office/officeart/2005/8/layout/list1"/>
    <dgm:cxn modelId="{0F51CF09-CB29-41CA-A0AC-28834FD17F1B}" type="presParOf" srcId="{4AF9CCB4-C276-4DAE-A11C-F9FCA11ED46E}" destId="{23963878-B360-455F-9F3A-9900BDFCE962}" srcOrd="5" destOrd="0" presId="urn:microsoft.com/office/officeart/2005/8/layout/list1"/>
    <dgm:cxn modelId="{35BD5AF5-6EC8-46F6-AB91-67965520FC3F}" type="presParOf" srcId="{4AF9CCB4-C276-4DAE-A11C-F9FCA11ED46E}" destId="{D86A6CB0-9D73-4D34-B78A-A05AA6936D4B}" srcOrd="6" destOrd="0" presId="urn:microsoft.com/office/officeart/2005/8/layout/list1"/>
    <dgm:cxn modelId="{6524F232-1952-4B59-AE46-54ED68AE235E}" type="presParOf" srcId="{4AF9CCB4-C276-4DAE-A11C-F9FCA11ED46E}" destId="{DFC9B1CE-17A2-4811-94A0-C0C38061F2FF}" srcOrd="7" destOrd="0" presId="urn:microsoft.com/office/officeart/2005/8/layout/list1"/>
    <dgm:cxn modelId="{04D2DD52-D840-4C5E-A647-053449125164}" type="presParOf" srcId="{4AF9CCB4-C276-4DAE-A11C-F9FCA11ED46E}" destId="{2DF52BF6-58DC-42E0-A644-2122C44F1E21}" srcOrd="8" destOrd="0" presId="urn:microsoft.com/office/officeart/2005/8/layout/list1"/>
    <dgm:cxn modelId="{6EEAFA4D-9C97-4356-BEEF-4E0E3CBBC627}" type="presParOf" srcId="{2DF52BF6-58DC-42E0-A644-2122C44F1E21}" destId="{88588C81-D10A-423C-8ADA-972E7959E883}" srcOrd="0" destOrd="0" presId="urn:microsoft.com/office/officeart/2005/8/layout/list1"/>
    <dgm:cxn modelId="{9F84E76D-84BA-4DBA-B56D-635C36C74FCA}" type="presParOf" srcId="{2DF52BF6-58DC-42E0-A644-2122C44F1E21}" destId="{48FDBFCB-FA01-403A-8A24-1FC12F1D3F67}" srcOrd="1" destOrd="0" presId="urn:microsoft.com/office/officeart/2005/8/layout/list1"/>
    <dgm:cxn modelId="{3A481B07-C94C-46BA-8722-97535277754D}" type="presParOf" srcId="{4AF9CCB4-C276-4DAE-A11C-F9FCA11ED46E}" destId="{62B42DC8-9B33-4F68-9271-C54D040EF48C}" srcOrd="9" destOrd="0" presId="urn:microsoft.com/office/officeart/2005/8/layout/list1"/>
    <dgm:cxn modelId="{3B62F033-CC3D-4FE5-8D42-D53C753194C7}" type="presParOf" srcId="{4AF9CCB4-C276-4DAE-A11C-F9FCA11ED46E}" destId="{582F038E-A05F-4AE9-89C5-B370111359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</a:t>
          </a:r>
          <a:r>
            <a:rPr lang="en-US" sz="4000" dirty="0" smtClean="0"/>
            <a:t>2</a:t>
          </a:r>
          <a:r>
            <a:rPr lang="ru-RU" sz="4000" dirty="0" smtClean="0"/>
            <a:t> </a:t>
          </a:r>
          <a:endParaRPr lang="ru-RU" sz="4000" dirty="0"/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ru-RU" sz="2400" dirty="0" smtClean="0"/>
            <a:t>2036,0 тыс. рублей</a:t>
          </a:r>
          <a:endParaRPr lang="ru-RU" sz="2400" dirty="0"/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</a:t>
          </a:r>
          <a:r>
            <a:rPr lang="en-US" sz="4000" dirty="0" smtClean="0"/>
            <a:t>3</a:t>
          </a:r>
          <a:endParaRPr lang="ru-RU" sz="4000" dirty="0"/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0,0 тыс. рублей</a:t>
          </a:r>
          <a:endParaRPr lang="ru-RU" dirty="0"/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</a:t>
          </a:r>
          <a:r>
            <a:rPr lang="en-US" sz="4000" dirty="0" smtClean="0"/>
            <a:t>4</a:t>
          </a:r>
        </a:p>
        <a:p>
          <a:endParaRPr lang="ru-RU" sz="4000" dirty="0"/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800" dirty="0" smtClean="0"/>
            <a:t>0,0</a:t>
          </a:r>
          <a:r>
            <a:rPr lang="ru-RU" sz="2400" dirty="0" smtClean="0"/>
            <a:t> тыс.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-243" custLinFactNeighborY="798"/>
      <dgm:spPr/>
      <dgm:t>
        <a:bodyPr/>
        <a:lstStyle/>
        <a:p>
          <a:endParaRPr lang="ru-RU"/>
        </a:p>
      </dgm:t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 custLinFactNeighborX="-243" custLinFactNeighborY="2063"/>
      <dgm:spPr/>
      <dgm:t>
        <a:bodyPr/>
        <a:lstStyle/>
        <a:p>
          <a:endParaRPr lang="ru-RU"/>
        </a:p>
      </dgm:t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  <dgm:t>
        <a:bodyPr/>
        <a:lstStyle/>
        <a:p>
          <a:endParaRPr lang="ru-RU"/>
        </a:p>
      </dgm:t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9144000" cy="1861050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Литвиновского сельского поселения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района на 202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год и на плановый период 202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и 202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861050"/>
      </dsp:txXfrm>
    </dsp:sp>
    <dsp:sp modelId="{F5C3F7F1-CEA0-49C4-9AA0-D342FEFEA354}">
      <dsp:nvSpPr>
        <dsp:cNvPr id="0" name=""/>
        <dsp:cNvSpPr/>
      </dsp:nvSpPr>
      <dsp:spPr>
        <a:xfrm>
          <a:off x="3224" y="2270454"/>
          <a:ext cx="328293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202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202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(Постановление Администрации Литвиновского сельского поселения 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25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.1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0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.20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21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№ 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04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)</a:t>
          </a:r>
          <a:endParaRPr lang="ru-RU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224" y="2270454"/>
        <a:ext cx="3282930" cy="3089396"/>
      </dsp:txXfrm>
    </dsp:sp>
    <dsp:sp modelId="{FAE584BA-2169-4818-86D4-2DFBE33EDFFC}">
      <dsp:nvSpPr>
        <dsp:cNvPr id="0" name=""/>
        <dsp:cNvSpPr/>
      </dsp:nvSpPr>
      <dsp:spPr>
        <a:xfrm>
          <a:off x="3286155" y="2270454"/>
          <a:ext cx="2903492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Литвиновского сельского поселения на 202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202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155" y="2270454"/>
        <a:ext cx="2903492" cy="3089396"/>
      </dsp:txXfrm>
    </dsp:sp>
    <dsp:sp modelId="{77B589DE-2A0B-4817-8666-D284E4CFE8A0}">
      <dsp:nvSpPr>
        <dsp:cNvPr id="0" name=""/>
        <dsp:cNvSpPr/>
      </dsp:nvSpPr>
      <dsp:spPr>
        <a:xfrm>
          <a:off x="6189647" y="2270454"/>
          <a:ext cx="295112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9647" y="2270454"/>
        <a:ext cx="295112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B1A966-7A86-4F55-BDCE-D061EE6632AE}">
      <dsp:nvSpPr>
        <dsp:cNvPr id="0" name=""/>
        <dsp:cNvSpPr/>
      </dsp:nvSpPr>
      <dsp:spPr>
        <a:xfrm>
          <a:off x="720100" y="0"/>
          <a:ext cx="4063999" cy="4063999"/>
        </a:xfrm>
        <a:prstGeom prst="triangle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51952AE4-B653-4C07-B485-E89AED2E2C5C}">
      <dsp:nvSpPr>
        <dsp:cNvPr id="0" name=""/>
        <dsp:cNvSpPr/>
      </dsp:nvSpPr>
      <dsp:spPr>
        <a:xfrm>
          <a:off x="2808315" y="43204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</a:t>
          </a:r>
          <a:r>
            <a:rPr lang="en-US" sz="2000" kern="1200" dirty="0" smtClean="0"/>
            <a:t>2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</a:t>
          </a:r>
          <a:r>
            <a:rPr lang="en-US" sz="1800" kern="1200" dirty="0" smtClean="0"/>
            <a:t>5</a:t>
          </a:r>
          <a:r>
            <a:rPr lang="ru-RU" sz="1800" kern="1200" dirty="0" smtClean="0"/>
            <a:t>245,2</a:t>
          </a:r>
          <a:r>
            <a:rPr lang="ru-RU" sz="1600" kern="1200" dirty="0" smtClean="0"/>
            <a:t> тыс. рублей</a:t>
          </a:r>
          <a:endParaRPr lang="ru-RU" sz="1600" kern="1200" dirty="0"/>
        </a:p>
      </dsp:txBody>
      <dsp:txXfrm>
        <a:off x="2808315" y="432049"/>
        <a:ext cx="2641600" cy="962025"/>
      </dsp:txXfrm>
    </dsp:sp>
    <dsp:sp modelId="{64ED926E-0C83-4A4A-B9F6-CA1B989D6B5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</a:t>
          </a:r>
          <a:r>
            <a:rPr lang="en-US" sz="2000" kern="1200" dirty="0" smtClean="0"/>
            <a:t>3</a:t>
          </a:r>
          <a:r>
            <a:rPr lang="ru-RU" sz="2000" kern="1200" dirty="0" smtClean="0"/>
            <a:t> год – </a:t>
          </a:r>
          <a:r>
            <a:rPr lang="en-US" sz="2000" kern="1200" dirty="0" smtClean="0"/>
            <a:t>3878.6</a:t>
          </a:r>
          <a:r>
            <a:rPr lang="ru-RU" sz="2000" kern="1200" dirty="0" smtClean="0"/>
            <a:t>,</a:t>
          </a:r>
          <a:r>
            <a:rPr lang="en-US" sz="2000" kern="1200" dirty="0" smtClean="0"/>
            <a:t>0</a:t>
          </a:r>
          <a:r>
            <a:rPr lang="ru-RU" sz="2000" kern="1200" dirty="0" smtClean="0"/>
            <a:t>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43199" y="1490860"/>
        <a:ext cx="2641600" cy="962025"/>
      </dsp:txXfrm>
    </dsp:sp>
    <dsp:sp modelId="{DAEA15BC-B440-4F49-BD23-AAB1EA68D94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</a:t>
          </a:r>
          <a:r>
            <a:rPr lang="en-US" sz="2000" kern="1200" dirty="0" smtClean="0"/>
            <a:t>34</a:t>
          </a:r>
          <a:r>
            <a:rPr lang="ru-RU" sz="2000" kern="1200" dirty="0" smtClean="0"/>
            <a:t> год – </a:t>
          </a:r>
          <a:r>
            <a:rPr lang="ru-RU" sz="1800" kern="1200" dirty="0" smtClean="0"/>
            <a:t>387</a:t>
          </a:r>
          <a:r>
            <a:rPr lang="en-US" sz="1800" kern="1200" dirty="0" smtClean="0"/>
            <a:t>8</a:t>
          </a:r>
          <a:r>
            <a:rPr lang="ru-RU" sz="1800" kern="1200" dirty="0" smtClean="0"/>
            <a:t>,</a:t>
          </a:r>
          <a:r>
            <a:rPr lang="en-US" sz="1800" kern="1200" dirty="0" smtClean="0"/>
            <a:t>6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43199" y="2573139"/>
        <a:ext cx="2641600" cy="9620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678896" y="1190322"/>
          <a:ext cx="2405269" cy="20774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Литвиновского сельского поселения</a:t>
          </a:r>
          <a:endParaRPr lang="ru-RU" sz="1800" b="1" kern="1200" dirty="0"/>
        </a:p>
      </dsp:txBody>
      <dsp:txXfrm>
        <a:off x="3678896" y="1190322"/>
        <a:ext cx="2405269" cy="2077420"/>
      </dsp:txXfrm>
    </dsp:sp>
    <dsp:sp modelId="{4BFCC67C-01E0-4706-B8B4-1F8F2C2F130B}">
      <dsp:nvSpPr>
        <dsp:cNvPr id="0" name=""/>
        <dsp:cNvSpPr/>
      </dsp:nvSpPr>
      <dsp:spPr>
        <a:xfrm rot="19555105">
          <a:off x="5964694" y="1015912"/>
          <a:ext cx="52895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9555105">
        <a:off x="5964694" y="1015912"/>
        <a:ext cx="528950" cy="602664"/>
      </dsp:txXfrm>
    </dsp:sp>
    <dsp:sp modelId="{D1074AC8-5E5D-44C1-B388-B81C344112D7}">
      <dsp:nvSpPr>
        <dsp:cNvPr id="0" name=""/>
        <dsp:cNvSpPr/>
      </dsp:nvSpPr>
      <dsp:spPr>
        <a:xfrm>
          <a:off x="6576994" y="138211"/>
          <a:ext cx="1059091" cy="117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76994" y="138211"/>
        <a:ext cx="1059091" cy="1170839"/>
      </dsp:txXfrm>
    </dsp:sp>
    <dsp:sp modelId="{118CB159-B422-44AE-B8B5-625D5ED9ED39}">
      <dsp:nvSpPr>
        <dsp:cNvPr id="0" name=""/>
        <dsp:cNvSpPr/>
      </dsp:nvSpPr>
      <dsp:spPr>
        <a:xfrm rot="4438312">
          <a:off x="5120372" y="3116396"/>
          <a:ext cx="205287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4438312">
        <a:off x="5120372" y="3116396"/>
        <a:ext cx="205287" cy="602664"/>
      </dsp:txXfrm>
    </dsp:sp>
    <dsp:sp modelId="{E0A4CD80-46A9-4C58-B3C2-2D572F0DFB5F}">
      <dsp:nvSpPr>
        <dsp:cNvPr id="0" name=""/>
        <dsp:cNvSpPr/>
      </dsp:nvSpPr>
      <dsp:spPr>
        <a:xfrm>
          <a:off x="4034213" y="3572671"/>
          <a:ext cx="3239984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4213" y="3572671"/>
        <a:ext cx="3239984" cy="2692024"/>
      </dsp:txXfrm>
    </dsp:sp>
    <dsp:sp modelId="{CB264C7A-5A81-4BAE-807A-A681681D9954}">
      <dsp:nvSpPr>
        <dsp:cNvPr id="0" name=""/>
        <dsp:cNvSpPr/>
      </dsp:nvSpPr>
      <dsp:spPr>
        <a:xfrm rot="15857">
          <a:off x="6106310" y="1933719"/>
          <a:ext cx="16031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5857">
        <a:off x="6106310" y="1933719"/>
        <a:ext cx="160319" cy="602664"/>
      </dsp:txXfrm>
    </dsp:sp>
    <dsp:sp modelId="{DA20B577-E084-4A3A-8A0B-24E3B4429303}">
      <dsp:nvSpPr>
        <dsp:cNvPr id="0" name=""/>
        <dsp:cNvSpPr/>
      </dsp:nvSpPr>
      <dsp:spPr>
        <a:xfrm>
          <a:off x="6295081" y="1360520"/>
          <a:ext cx="2848918" cy="17632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5081" y="1360520"/>
        <a:ext cx="2848918" cy="1763206"/>
      </dsp:txXfrm>
    </dsp:sp>
    <dsp:sp modelId="{30729D24-0D62-4224-8B03-8D0408277A71}">
      <dsp:nvSpPr>
        <dsp:cNvPr id="0" name=""/>
        <dsp:cNvSpPr/>
      </dsp:nvSpPr>
      <dsp:spPr>
        <a:xfrm rot="9042603">
          <a:off x="3105738" y="2758054"/>
          <a:ext cx="59102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9042603">
        <a:off x="3105738" y="2758054"/>
        <a:ext cx="591020" cy="602664"/>
      </dsp:txXfrm>
    </dsp:sp>
    <dsp:sp modelId="{9B89C421-F0D8-44E3-BD0A-4C6E08938364}">
      <dsp:nvSpPr>
        <dsp:cNvPr id="0" name=""/>
        <dsp:cNvSpPr/>
      </dsp:nvSpPr>
      <dsp:spPr>
        <a:xfrm>
          <a:off x="814344" y="2863945"/>
          <a:ext cx="2257525" cy="20267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344" y="2863945"/>
        <a:ext cx="2257525" cy="2026752"/>
      </dsp:txXfrm>
    </dsp:sp>
    <dsp:sp modelId="{7CD94444-8331-41F3-825C-CDF51849DCA2}">
      <dsp:nvSpPr>
        <dsp:cNvPr id="0" name=""/>
        <dsp:cNvSpPr/>
      </dsp:nvSpPr>
      <dsp:spPr>
        <a:xfrm rot="11572512">
          <a:off x="3148626" y="1578421"/>
          <a:ext cx="409668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1572512">
        <a:off x="3148626" y="1578421"/>
        <a:ext cx="409668" cy="602664"/>
      </dsp:txXfrm>
    </dsp:sp>
    <dsp:sp modelId="{30D3701F-8426-4130-8133-4F32806D0F99}">
      <dsp:nvSpPr>
        <dsp:cNvPr id="0" name=""/>
        <dsp:cNvSpPr/>
      </dsp:nvSpPr>
      <dsp:spPr>
        <a:xfrm>
          <a:off x="312305" y="216152"/>
          <a:ext cx="2690530" cy="25519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Литвиновскогосельского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поселения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305" y="216152"/>
        <a:ext cx="2690530" cy="25519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5256,9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089264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latin typeface="Times New Roman" pitchFamily="18" charset="0"/>
              <a:cs typeface="Times New Roman" pitchFamily="18" charset="0"/>
            </a:rPr>
            <a:t>27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en-US" sz="1800" i="1" kern="1200" dirty="0" smtClean="0">
              <a:latin typeface="Times New Roman" pitchFamily="18" charset="0"/>
              <a:cs typeface="Times New Roman" pitchFamily="18" charset="0"/>
            </a:rPr>
            <a:t>.7</a:t>
          </a:r>
          <a:endParaRPr lang="ru-RU" sz="1800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3355" y="1985907"/>
        <a:ext cx="902279" cy="10688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9888.7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dirty="0" smtClean="0">
              <a:latin typeface="Times New Roman" pitchFamily="18" charset="0"/>
              <a:cs typeface="Times New Roman" pitchFamily="18" charset="0"/>
            </a:rPr>
            <a:t>518.6</a:t>
          </a:r>
          <a:r>
            <a:rPr lang="ru-RU" sz="1800" b="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9142.0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latin typeface="Times New Roman" pitchFamily="18" charset="0"/>
              <a:cs typeface="Times New Roman" pitchFamily="18" charset="0"/>
            </a:rPr>
            <a:t>495.0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280919" cy="907200"/>
        </a:xfrm>
        <a:prstGeom prst="rect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2691" tIns="749808" rIns="642691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0" y="555384"/>
        <a:ext cx="8280919" cy="907200"/>
      </dsp:txXfrm>
    </dsp:sp>
    <dsp:sp modelId="{9F272094-9CD0-4509-9786-0A048F61615B}">
      <dsp:nvSpPr>
        <dsp:cNvPr id="0" name=""/>
        <dsp:cNvSpPr/>
      </dsp:nvSpPr>
      <dsp:spPr>
        <a:xfrm>
          <a:off x="414046" y="24023"/>
          <a:ext cx="6228378" cy="1062720"/>
        </a:xfrm>
        <a:prstGeom prst="round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5570,1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24023"/>
        <a:ext cx="6228378" cy="1062720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280919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540060" y="1728196"/>
          <a:ext cx="6228609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39000" dist="25400" dir="5400000" rotWithShape="0">
            <a:schemeClr val="accent2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4167.5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0060" y="1728196"/>
        <a:ext cx="6228609" cy="1062720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280919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396043" y="3312367"/>
          <a:ext cx="6254347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3376.6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тыс.  руб.</a:t>
          </a:r>
        </a:p>
      </dsp:txBody>
      <dsp:txXfrm>
        <a:off x="396043" y="3312367"/>
        <a:ext cx="6254347" cy="10627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1184210" y="1255"/>
          <a:ext cx="3447752" cy="1379100"/>
        </a:xfrm>
        <a:prstGeom prst="chevron">
          <a:avLst/>
        </a:prstGeom>
        <a:gradFill rotWithShape="1">
          <a:gsLst>
            <a:gs pos="0">
              <a:schemeClr val="accent6">
                <a:tint val="74000"/>
              </a:schemeClr>
            </a:gs>
            <a:gs pos="49000">
              <a:schemeClr val="accent6">
                <a:tint val="96000"/>
                <a:shade val="84000"/>
                <a:satMod val="110000"/>
              </a:schemeClr>
            </a:gs>
            <a:gs pos="49100">
              <a:schemeClr val="accent6">
                <a:shade val="55000"/>
                <a:satMod val="150000"/>
              </a:schemeClr>
            </a:gs>
            <a:gs pos="92000">
              <a:schemeClr val="accent6">
                <a:tint val="98000"/>
                <a:shade val="90000"/>
                <a:satMod val="128000"/>
              </a:schemeClr>
            </a:gs>
            <a:gs pos="100000">
              <a:schemeClr val="accent6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1255"/>
        <a:ext cx="3447752" cy="1379100"/>
      </dsp:txXfrm>
    </dsp:sp>
    <dsp:sp modelId="{FC81042F-97A8-4792-BBDC-5113B8C3D787}">
      <dsp:nvSpPr>
        <dsp:cNvPr id="0" name=""/>
        <dsp:cNvSpPr/>
      </dsp:nvSpPr>
      <dsp:spPr>
        <a:xfrm>
          <a:off x="4183755" y="118479"/>
          <a:ext cx="2861634" cy="1144653"/>
        </a:xfrm>
        <a:prstGeom prst="chevron">
          <a:avLst/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39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118479"/>
        <a:ext cx="2861634" cy="1144653"/>
      </dsp:txXfrm>
    </dsp:sp>
    <dsp:sp modelId="{9AA0760A-CCDE-4840-9920-7ADC429B1BC3}">
      <dsp:nvSpPr>
        <dsp:cNvPr id="0" name=""/>
        <dsp:cNvSpPr/>
      </dsp:nvSpPr>
      <dsp:spPr>
        <a:xfrm>
          <a:off x="1184210" y="1573431"/>
          <a:ext cx="3447752" cy="1379100"/>
        </a:xfrm>
        <a:prstGeom prst="chevron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1573431"/>
        <a:ext cx="3447752" cy="1379100"/>
      </dsp:txXfrm>
    </dsp:sp>
    <dsp:sp modelId="{18EA1E05-5584-4F88-A379-62592EF9D278}">
      <dsp:nvSpPr>
        <dsp:cNvPr id="0" name=""/>
        <dsp:cNvSpPr/>
      </dsp:nvSpPr>
      <dsp:spPr>
        <a:xfrm>
          <a:off x="4183755" y="1690654"/>
          <a:ext cx="2861634" cy="1144653"/>
        </a:xfrm>
        <a:prstGeom prst="chevron">
          <a:avLst/>
        </a:prstGeom>
        <a:gradFill rotWithShape="1">
          <a:gsLst>
            <a:gs pos="0">
              <a:schemeClr val="accent3">
                <a:tint val="15000"/>
                <a:satMod val="250000"/>
              </a:schemeClr>
            </a:gs>
            <a:gs pos="49000">
              <a:schemeClr val="accent3">
                <a:tint val="50000"/>
                <a:satMod val="200000"/>
              </a:schemeClr>
            </a:gs>
            <a:gs pos="49100">
              <a:schemeClr val="accent3">
                <a:tint val="64000"/>
                <a:satMod val="160000"/>
              </a:schemeClr>
            </a:gs>
            <a:gs pos="92000">
              <a:schemeClr val="accent3">
                <a:tint val="50000"/>
                <a:satMod val="200000"/>
              </a:schemeClr>
            </a:gs>
            <a:gs pos="100000">
              <a:schemeClr val="accent3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50800" dist="25000" dir="5400000" rotWithShape="0">
            <a:schemeClr val="accent3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1690654"/>
        <a:ext cx="2861634" cy="1144653"/>
      </dsp:txXfrm>
    </dsp:sp>
    <dsp:sp modelId="{AFCA45EB-5E71-45BB-B403-0B0D208C80C0}">
      <dsp:nvSpPr>
        <dsp:cNvPr id="0" name=""/>
        <dsp:cNvSpPr/>
      </dsp:nvSpPr>
      <dsp:spPr>
        <a:xfrm>
          <a:off x="1192444" y="3135111"/>
          <a:ext cx="3447752" cy="1379100"/>
        </a:xfrm>
        <a:prstGeom prst="chevron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2444" y="3135111"/>
        <a:ext cx="3447752" cy="1379100"/>
      </dsp:txXfrm>
    </dsp:sp>
    <dsp:sp modelId="{EE8ABBA1-51C1-4516-B1F5-C0AF56C0183A}">
      <dsp:nvSpPr>
        <dsp:cNvPr id="0" name=""/>
        <dsp:cNvSpPr/>
      </dsp:nvSpPr>
      <dsp:spPr>
        <a:xfrm>
          <a:off x="4183755" y="3262829"/>
          <a:ext cx="2861634" cy="1144653"/>
        </a:xfrm>
        <a:prstGeom prst="chevron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3262829"/>
        <a:ext cx="2861634" cy="114465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F63A27-5CF4-4253-AE30-0EF0F3CC244B}">
      <dsp:nvSpPr>
        <dsp:cNvPr id="0" name=""/>
        <dsp:cNvSpPr/>
      </dsp:nvSpPr>
      <dsp:spPr>
        <a:xfrm>
          <a:off x="0" y="543261"/>
          <a:ext cx="8229599" cy="856800"/>
        </a:xfrm>
        <a:prstGeom prst="rect">
          <a:avLst/>
        </a:prstGeom>
        <a:gradFill rotWithShape="1">
          <a:gsLst>
            <a:gs pos="0">
              <a:schemeClr val="accent2">
                <a:tint val="15000"/>
                <a:satMod val="250000"/>
              </a:schemeClr>
            </a:gs>
            <a:gs pos="49000">
              <a:schemeClr val="accent2">
                <a:tint val="50000"/>
                <a:satMod val="200000"/>
              </a:schemeClr>
            </a:gs>
            <a:gs pos="49100">
              <a:schemeClr val="accent2">
                <a:tint val="64000"/>
                <a:satMod val="160000"/>
              </a:schemeClr>
            </a:gs>
            <a:gs pos="92000">
              <a:schemeClr val="accent2">
                <a:tint val="50000"/>
                <a:satMod val="200000"/>
              </a:schemeClr>
            </a:gs>
            <a:gs pos="100000">
              <a:schemeClr val="accent2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chemeClr val="accent2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7F583E3-0DB5-49AD-A16C-3E86024769BF}">
      <dsp:nvSpPr>
        <dsp:cNvPr id="0" name=""/>
        <dsp:cNvSpPr/>
      </dsp:nvSpPr>
      <dsp:spPr>
        <a:xfrm>
          <a:off x="442390" y="0"/>
          <a:ext cx="5760720" cy="100368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39000" dist="25400" dir="5400000" rotWithShape="0">
            <a:schemeClr val="accent2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157,5тыс.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2390" y="0"/>
        <a:ext cx="5760720" cy="1003680"/>
      </dsp:txXfrm>
    </dsp:sp>
    <dsp:sp modelId="{D86A6CB0-9D73-4D34-B78A-A05AA6936D4B}">
      <dsp:nvSpPr>
        <dsp:cNvPr id="0" name=""/>
        <dsp:cNvSpPr/>
      </dsp:nvSpPr>
      <dsp:spPr>
        <a:xfrm>
          <a:off x="0" y="2085501"/>
          <a:ext cx="8229599" cy="856800"/>
        </a:xfrm>
        <a:prstGeom prst="rect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5FEB4578-7BEE-46F3-8EC2-A697F57F4356}">
      <dsp:nvSpPr>
        <dsp:cNvPr id="0" name=""/>
        <dsp:cNvSpPr/>
      </dsp:nvSpPr>
      <dsp:spPr>
        <a:xfrm>
          <a:off x="411479" y="1583661"/>
          <a:ext cx="5760720" cy="100368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–0,0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79" y="1583661"/>
        <a:ext cx="5760720" cy="1003680"/>
      </dsp:txXfrm>
    </dsp:sp>
    <dsp:sp modelId="{582F038E-A05F-4AE9-89C5-B37011135959}">
      <dsp:nvSpPr>
        <dsp:cNvPr id="0" name=""/>
        <dsp:cNvSpPr/>
      </dsp:nvSpPr>
      <dsp:spPr>
        <a:xfrm>
          <a:off x="0" y="3629001"/>
          <a:ext cx="8229599" cy="856800"/>
        </a:xfrm>
        <a:prstGeom prst="rect">
          <a:avLst/>
        </a:prstGeom>
        <a:gradFill rotWithShape="1">
          <a:gsLst>
            <a:gs pos="0">
              <a:schemeClr val="accent3">
                <a:tint val="15000"/>
                <a:satMod val="250000"/>
              </a:schemeClr>
            </a:gs>
            <a:gs pos="49000">
              <a:schemeClr val="accent3">
                <a:tint val="50000"/>
                <a:satMod val="200000"/>
              </a:schemeClr>
            </a:gs>
            <a:gs pos="49100">
              <a:schemeClr val="accent3">
                <a:tint val="64000"/>
                <a:satMod val="160000"/>
              </a:schemeClr>
            </a:gs>
            <a:gs pos="92000">
              <a:schemeClr val="accent3">
                <a:tint val="50000"/>
                <a:satMod val="200000"/>
              </a:schemeClr>
            </a:gs>
            <a:gs pos="100000">
              <a:schemeClr val="accent3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50800" dist="25000" dir="5400000" rotWithShape="0">
            <a:schemeClr val="accent3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48FDBFCB-FA01-403A-8A24-1FC12F1D3F67}">
      <dsp:nvSpPr>
        <dsp:cNvPr id="0" name=""/>
        <dsp:cNvSpPr/>
      </dsp:nvSpPr>
      <dsp:spPr>
        <a:xfrm>
          <a:off x="442390" y="3124948"/>
          <a:ext cx="5760720" cy="1003680"/>
        </a:xfrm>
        <a:prstGeom prst="round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–0,0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2390" y="3124948"/>
        <a:ext cx="5760720" cy="10036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474829-771C-4B1B-9178-CC1AA3A5067A}">
      <dsp:nvSpPr>
        <dsp:cNvPr id="0" name=""/>
        <dsp:cNvSpPr/>
      </dsp:nvSpPr>
      <dsp:spPr>
        <a:xfrm>
          <a:off x="0" y="0"/>
          <a:ext cx="3976215" cy="3976215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381000"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D7E33313-C3B6-4DCF-9127-00E5AE846162}">
      <dsp:nvSpPr>
        <dsp:cNvPr id="0" name=""/>
        <dsp:cNvSpPr/>
      </dsp:nvSpPr>
      <dsp:spPr>
        <a:xfrm>
          <a:off x="1976433" y="0"/>
          <a:ext cx="4804307" cy="3976215"/>
        </a:xfrm>
        <a:prstGeom prst="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</a:t>
          </a:r>
          <a:r>
            <a:rPr lang="en-US" sz="4000" kern="1200" dirty="0" smtClean="0"/>
            <a:t>2</a:t>
          </a:r>
          <a:r>
            <a:rPr lang="ru-RU" sz="4000" kern="1200" dirty="0" smtClean="0"/>
            <a:t> </a:t>
          </a:r>
          <a:endParaRPr lang="ru-RU" sz="4000" kern="1200" dirty="0"/>
        </a:p>
      </dsp:txBody>
      <dsp:txXfrm>
        <a:off x="1976433" y="0"/>
        <a:ext cx="2402153" cy="1192867"/>
      </dsp:txXfrm>
    </dsp:sp>
    <dsp:sp modelId="{4B1B2D27-6EAF-4E75-8C5A-677D95396F8F}">
      <dsp:nvSpPr>
        <dsp:cNvPr id="0" name=""/>
        <dsp:cNvSpPr/>
      </dsp:nvSpPr>
      <dsp:spPr>
        <a:xfrm>
          <a:off x="695839" y="1192867"/>
          <a:ext cx="2584537" cy="2584537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439A881-5716-4A64-B0A0-4919DC7BFA25}">
      <dsp:nvSpPr>
        <dsp:cNvPr id="0" name=""/>
        <dsp:cNvSpPr/>
      </dsp:nvSpPr>
      <dsp:spPr>
        <a:xfrm>
          <a:off x="1976433" y="1246186"/>
          <a:ext cx="4804307" cy="2584537"/>
        </a:xfrm>
        <a:prstGeom prst="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</a:t>
          </a:r>
          <a:r>
            <a:rPr lang="en-US" sz="4000" kern="1200" dirty="0" smtClean="0"/>
            <a:t>3</a:t>
          </a:r>
          <a:endParaRPr lang="ru-RU" sz="4000" kern="1200" dirty="0"/>
        </a:p>
      </dsp:txBody>
      <dsp:txXfrm>
        <a:off x="1976433" y="1246186"/>
        <a:ext cx="2402153" cy="1192863"/>
      </dsp:txXfrm>
    </dsp:sp>
    <dsp:sp modelId="{A72B73E1-8D26-4C72-BC09-B958688A7E0A}">
      <dsp:nvSpPr>
        <dsp:cNvPr id="0" name=""/>
        <dsp:cNvSpPr/>
      </dsp:nvSpPr>
      <dsp:spPr>
        <a:xfrm>
          <a:off x="1391676" y="2385730"/>
          <a:ext cx="1192863" cy="11928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3C8E-0B73-4D96-ADF4-6AC79FE21130}">
      <dsp:nvSpPr>
        <dsp:cNvPr id="0" name=""/>
        <dsp:cNvSpPr/>
      </dsp:nvSpPr>
      <dsp:spPr>
        <a:xfrm>
          <a:off x="1988107" y="2385730"/>
          <a:ext cx="4804307" cy="1192863"/>
        </a:xfrm>
        <a:prstGeom prst="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</a:t>
          </a:r>
          <a:r>
            <a:rPr lang="en-US" sz="4000" kern="1200" dirty="0" smtClean="0"/>
            <a:t>4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1988107" y="2385730"/>
        <a:ext cx="2402153" cy="1192863"/>
      </dsp:txXfrm>
    </dsp:sp>
    <dsp:sp modelId="{AB3CE016-BAC3-4707-A74B-6F61FA1DFECA}">
      <dsp:nvSpPr>
        <dsp:cNvPr id="0" name=""/>
        <dsp:cNvSpPr/>
      </dsp:nvSpPr>
      <dsp:spPr>
        <a:xfrm>
          <a:off x="4390261" y="0"/>
          <a:ext cx="2402153" cy="1192867"/>
        </a:xfrm>
        <a:prstGeom prst="rect">
          <a:avLst/>
        </a:prstGeom>
        <a:noFill/>
        <a:ln w="1143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2036,0 тыс. рублей</a:t>
          </a:r>
          <a:endParaRPr lang="ru-RU" sz="2400" kern="1200" dirty="0"/>
        </a:p>
      </dsp:txBody>
      <dsp:txXfrm>
        <a:off x="4390261" y="0"/>
        <a:ext cx="2402153" cy="1192867"/>
      </dsp:txXfrm>
    </dsp:sp>
    <dsp:sp modelId="{612406C1-231E-4DC4-A563-7548E5219CAF}">
      <dsp:nvSpPr>
        <dsp:cNvPr id="0" name=""/>
        <dsp:cNvSpPr/>
      </dsp:nvSpPr>
      <dsp:spPr>
        <a:xfrm>
          <a:off x="4390261" y="1192867"/>
          <a:ext cx="2402153" cy="1192863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0,0 тыс. рублей</a:t>
          </a:r>
          <a:endParaRPr lang="ru-RU" sz="3400" kern="1200" dirty="0"/>
        </a:p>
      </dsp:txBody>
      <dsp:txXfrm>
        <a:off x="4390261" y="1192867"/>
        <a:ext cx="2402153" cy="1192863"/>
      </dsp:txXfrm>
    </dsp:sp>
    <dsp:sp modelId="{8FE7A7C9-1036-44BB-AE58-8C20B12338AA}">
      <dsp:nvSpPr>
        <dsp:cNvPr id="0" name=""/>
        <dsp:cNvSpPr/>
      </dsp:nvSpPr>
      <dsp:spPr>
        <a:xfrm>
          <a:off x="4390261" y="2385730"/>
          <a:ext cx="2402153" cy="1192863"/>
        </a:xfrm>
        <a:prstGeom prst="rect">
          <a:avLst/>
        </a:prstGeom>
        <a:noFill/>
        <a:ln w="1143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0,0</a:t>
          </a:r>
          <a:r>
            <a:rPr lang="ru-RU" sz="2400" kern="1200" dirty="0" smtClean="0"/>
            <a:t> тыс. рублей</a:t>
          </a:r>
          <a:endParaRPr lang="ru-RU" sz="2800" kern="1200" dirty="0"/>
        </a:p>
      </dsp:txBody>
      <dsp:txXfrm>
        <a:off x="4390261" y="2385730"/>
        <a:ext cx="2402153" cy="1192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0.57273</cdr:x>
      <cdr:y>0.29586</cdr:y>
    </cdr:from>
    <cdr:to>
      <cdr:x>0.68817</cdr:x>
      <cdr:y>0.35815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36504" y="1368152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9142.0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Тыс. рублей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1643050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 Литвиновского</a:t>
            </a: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202</a:t>
            </a:r>
            <a:r>
              <a:rPr lang="en-US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136815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507288" cy="619472"/>
          </a:xfrm>
        </p:spPr>
        <p:txBody>
          <a:bodyPr>
            <a:normAutofit/>
          </a:bodyPr>
          <a:lstStyle/>
          <a:p>
            <a:pPr eaLnBrk="1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местного бюджета в 202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388196"/>
              </p:ext>
            </p:extLst>
          </p:nvPr>
        </p:nvGraphicFramePr>
        <p:xfrm>
          <a:off x="107504" y="1463576"/>
          <a:ext cx="8928992" cy="520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35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320893162"/>
              </p:ext>
            </p:extLst>
          </p:nvPr>
        </p:nvGraphicFramePr>
        <p:xfrm>
          <a:off x="431540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12" name="Рисунок 11" descr="09344a18037c1c3bbd6f96e89438d90f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6296" y="1340768"/>
            <a:ext cx="158417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40968"/>
            <a:ext cx="2520280" cy="2232248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7945240"/>
              </p:ext>
            </p:extLst>
          </p:nvPr>
        </p:nvGraphicFramePr>
        <p:xfrm>
          <a:off x="179512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83671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62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07394526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69959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45625204"/>
              </p:ext>
            </p:extLst>
          </p:nvPr>
        </p:nvGraphicFramePr>
        <p:xfrm>
          <a:off x="565212" y="21328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65450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«Управление муниципальным имуществом»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50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239051828"/>
              </p:ext>
            </p:extLst>
          </p:nvPr>
        </p:nvGraphicFramePr>
        <p:xfrm>
          <a:off x="539552" y="1556792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9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ЗНОЕ\октябрь\Фото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320480" cy="318635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Муниципальная программа «Развитие транспортной системы»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792416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 smtClean="0"/>
              <a:t>муниципальными финансами»</a:t>
            </a:r>
            <a:endParaRPr lang="ru-RU" b="1" i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Литвиновского сельского поселения»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2354560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2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16832"/>
            <a:ext cx="2088232" cy="14904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3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4876" y="3000372"/>
            <a:ext cx="1296144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1682.6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857356" y="2357430"/>
            <a:ext cx="1368152" cy="100811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2027,6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5436096" y="3861048"/>
            <a:ext cx="2088232" cy="13681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4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876256" y="4581128"/>
            <a:ext cx="1224136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1733.1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pic>
        <p:nvPicPr>
          <p:cNvPr id="4098" name="Picture 2" descr="C:\Users\админ\Pictures\тане др\getImage (4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96912"/>
            <a:ext cx="4500594" cy="326108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680520" cy="3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Литвиновскогосельского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Энергоэффективность</a:t>
            </a:r>
            <a:r>
              <a:rPr lang="ru-RU" b="1" dirty="0" smtClean="0"/>
              <a:t> и развитие энергетики»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2</a:t>
            </a:r>
            <a:r>
              <a:rPr lang="ru-RU" dirty="0" smtClean="0"/>
              <a:t> год </a:t>
            </a:r>
          </a:p>
          <a:p>
            <a:pPr algn="ctr"/>
            <a:r>
              <a:rPr lang="en-US" dirty="0" smtClean="0"/>
              <a:t>1</a:t>
            </a:r>
            <a:r>
              <a:rPr lang="ru-RU" dirty="0" smtClean="0"/>
              <a:t>60,0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3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0,0тыс.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4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0,0тыс.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бюджете снижается долг и (или) растут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720080" cy="57606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Форма образования расходования денежных средств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Поступающие в бюджет денежные средства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Выплачиваемые из бюджета денежные средства</a:t>
            </a:r>
            <a:endParaRPr lang="ru-RU" sz="16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 БЮДЖЕТА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7545" y="2564904"/>
            <a:ext cx="8294576" cy="4536504"/>
          </a:xfrm>
          <a:prstGeom prst="horizontalScroll">
            <a:avLst/>
          </a:prstGeom>
          <a:solidFill>
            <a:srgbClr val="C00000">
              <a:alpha val="26000"/>
            </a:srgbClr>
          </a:solidFill>
          <a:ln w="41275">
            <a:solidFill>
              <a:srgbClr val="009900"/>
            </a:soli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подготовлен сектором экономики и финансов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администрации Литвиновского сельского поселения</a:t>
            </a: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Администрация Литвиновского сельского поселения находится по адресу: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С. Литвиновка Ростовской области, </a:t>
            </a:r>
            <a:r>
              <a:rPr lang="ru-RU" sz="1600" dirty="0" err="1" smtClean="0">
                <a:solidFill>
                  <a:schemeClr val="tx1"/>
                </a:solidFill>
                <a:latin typeface="Constantia" pitchFamily="18" charset="0"/>
              </a:rPr>
              <a:t>Белокалитвинского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района ул. Садоваяд.2. Телефон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886361189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электронная почта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sp040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donpac.ru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Информацию о бюджете можно получить на официальном сайте Администрации Литвиновского сельского поселения по адресу: </a:t>
            </a:r>
            <a:r>
              <a:rPr lang="en-US" sz="1600" dirty="0" smtClean="0">
                <a:solidFill>
                  <a:schemeClr val="tx1"/>
                </a:solidFill>
                <a:latin typeface="Constantia" pitchFamily="18" charset="0"/>
              </a:rPr>
              <a:t>http://litvinovadm.ru/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980728"/>
            <a:ext cx="1728192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542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857364"/>
            <a:ext cx="3314840" cy="221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611560" y="1124744"/>
            <a:ext cx="4896544" cy="4608512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показателей местного бюджета осуществлялось на основе прогноза социально-экономического развития Литвиновского сельского поселения на 2018-2024 годы с учетом уровня инфляции в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году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%, в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%, в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0"/>
            <a:ext cx="8496944" cy="908720"/>
          </a:xfrm>
          <a:prstGeom prst="roundRect">
            <a:avLst>
              <a:gd name="adj" fmla="val 1999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58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solidFill>
                <a:schemeClr val="bg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188640"/>
            <a:ext cx="720080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="" xmlns:p14="http://schemas.microsoft.com/office/powerpoint/2010/main" val="2242679248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911069370"/>
              </p:ext>
            </p:extLst>
          </p:nvPr>
        </p:nvGraphicFramePr>
        <p:xfrm>
          <a:off x="0" y="593304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2420888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544" y="116632"/>
            <a:ext cx="504056" cy="432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15 531</a:t>
            </a:r>
            <a:r>
              <a:rPr lang="en-US" sz="1400" dirty="0" smtClean="0"/>
              <a:t>.</a:t>
            </a:r>
            <a:r>
              <a:rPr lang="ru-RU" sz="1400" dirty="0" smtClean="0"/>
              <a:t>6тыс.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15531,6тыс.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0831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1000,0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420888"/>
            <a:ext cx="280831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1000,0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306896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2600,5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645024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4365104"/>
            <a:ext cx="2952328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85.9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952328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10796,2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0694" y="1857364"/>
            <a:ext cx="3168352" cy="64294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42,5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241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284984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30.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715008" y="4500570"/>
            <a:ext cx="171451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Дорожное  хозяйство 2036,0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143504" y="5072074"/>
            <a:ext cx="2000264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Благоустройство   2067,6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5555,1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153.7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Массовый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pic>
        <p:nvPicPr>
          <p:cNvPr id="27" name="Picture 4" descr="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643050"/>
            <a:ext cx="2071702" cy="2357454"/>
          </a:xfrm>
          <a:prstGeom prst="rect">
            <a:avLst/>
          </a:prstGeom>
          <a:noFill/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7500958" y="4429132"/>
            <a:ext cx="1428760" cy="65588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157.5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643834" y="5224474"/>
            <a:ext cx="135732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 15,0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Литвиновского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840404164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477154127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3766111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Литвиновского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580554" y="1536308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90864" y="1589573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668344" y="1483043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6470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бюджетных ассигнований на реализацию программ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202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056780237"/>
              </p:ext>
            </p:extLst>
          </p:nvPr>
        </p:nvGraphicFramePr>
        <p:xfrm>
          <a:off x="611560" y="1628800"/>
          <a:ext cx="7920880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779912" y="2924944"/>
            <a:ext cx="1080120" cy="2160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799418">
            <a:off x="3562756" y="2544920"/>
            <a:ext cx="103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61.7</a:t>
            </a:r>
            <a:r>
              <a:rPr lang="ru-RU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%</a:t>
            </a:r>
            <a:endParaRPr lang="ru-RU" sz="1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91230277"/>
              </p:ext>
            </p:extLst>
          </p:nvPr>
        </p:nvGraphicFramePr>
        <p:xfrm>
          <a:off x="323528" y="1340768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в 202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pic>
        <p:nvPicPr>
          <p:cNvPr id="8" name="Рисунок 7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07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3840</TotalTime>
  <Words>828</Words>
  <Application>Microsoft Office PowerPoint</Application>
  <PresentationFormat>Экран (4:3)</PresentationFormat>
  <Paragraphs>181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Слайд 1</vt:lpstr>
      <vt:lpstr>Администрация Литвиновского сельского поселения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Структура собственных доходов  местного бюджета в 2022 году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439</cp:revision>
  <cp:lastPrinted>2013-11-22T13:20:24Z</cp:lastPrinted>
  <dcterms:created xsi:type="dcterms:W3CDTF">2013-11-19T11:15:28Z</dcterms:created>
  <dcterms:modified xsi:type="dcterms:W3CDTF">2022-02-04T07:03:41Z</dcterms:modified>
</cp:coreProperties>
</file>